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7" r:id="rId6"/>
    <p:sldId id="266" r:id="rId7"/>
    <p:sldId id="26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000000"/>
    <a:srgbClr val="C10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21.05.2019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21.05.2019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21.05.2019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21.05.2019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21.05.2019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21.05.2019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21.05.2019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21.05.2019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21.05.2019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21.05.2019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21.05.2019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21.05.2019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36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4047892"/>
            <a:ext cx="12192000" cy="13088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MATKA BOŻA</a:t>
            </a:r>
          </a:p>
          <a:p>
            <a:r>
              <a:rPr lang="pl-PL" sz="6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KRÓLOWĄ NASZYCH SERC</a:t>
            </a:r>
            <a:r>
              <a:rPr lang="pl-PL" sz="6000" b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Pobrane\virgin-mary-2234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2"/>
            <a:ext cx="12244730" cy="6887261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248711" y="391886"/>
            <a:ext cx="4901787" cy="895738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241632" y="485191"/>
            <a:ext cx="4871544" cy="8397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MATKA BOŻA </a:t>
            </a:r>
          </a:p>
          <a:p>
            <a:r>
              <a:rPr lang="pl-PL" sz="3200" b="1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KRÓLOWĄ NASZYCH SERC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Pobrane\crucifixion-of-christ-2231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-1"/>
            <a:ext cx="6900916" cy="6904086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029450" y="385762"/>
            <a:ext cx="4986338" cy="5386387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7029450" y="653142"/>
            <a:ext cx="516255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Georgia" pitchFamily="18" charset="0"/>
              </a:rPr>
              <a:t>Od początku chrześcijaństwa </a:t>
            </a:r>
          </a:p>
          <a:p>
            <a:pPr algn="ctr"/>
            <a:r>
              <a:rPr lang="pl-PL" sz="3600" dirty="0" smtClean="0">
                <a:solidFill>
                  <a:schemeClr val="bg1"/>
                </a:solidFill>
                <a:latin typeface="Georgia" pitchFamily="18" charset="0"/>
              </a:rPr>
              <a:t>czczono Maryję,</a:t>
            </a:r>
          </a:p>
          <a:p>
            <a:pPr algn="ctr"/>
            <a:r>
              <a:rPr lang="pl-PL" sz="3600" dirty="0" smtClean="0">
                <a:solidFill>
                  <a:schemeClr val="bg1"/>
                </a:solidFill>
                <a:latin typeface="Georgia" pitchFamily="18" charset="0"/>
              </a:rPr>
              <a:t> jako Matkę Boga. </a:t>
            </a:r>
          </a:p>
          <a:p>
            <a:pPr algn="ctr"/>
            <a:r>
              <a:rPr lang="pl-PL" sz="3600" dirty="0" smtClean="0">
                <a:solidFill>
                  <a:schemeClr val="bg1"/>
                </a:solidFill>
                <a:latin typeface="Georgia" pitchFamily="18" charset="0"/>
              </a:rPr>
              <a:t>Jezus, kiedy umierał na krzyżu dał nam Maryję za naszą Matkę. </a:t>
            </a:r>
          </a:p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Georgia" pitchFamily="18" charset="0"/>
              </a:rPr>
              <a:t>[por. J 19, 26-27]</a:t>
            </a:r>
            <a:endParaRPr lang="pl-PL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Pobrane\church-170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0"/>
            <a:ext cx="12192000" cy="9144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7200" y="4683966"/>
            <a:ext cx="8313576" cy="1119675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474134" y="4646645"/>
            <a:ext cx="9095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Georgia" pitchFamily="18" charset="0"/>
              </a:rPr>
              <a:t>Zwracamy się do Niej w różnych potrzebach, prosząc, aby się za nami wstawiała u Syna.</a:t>
            </a:r>
            <a:endParaRPr lang="pl-PL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7199" y="220718"/>
            <a:ext cx="11443447" cy="101641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504497" y="277985"/>
            <a:ext cx="11382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dirty="0" smtClean="0">
                <a:solidFill>
                  <a:schemeClr val="bg1"/>
                </a:solidFill>
                <a:latin typeface="Georgia" pitchFamily="18" charset="0"/>
              </a:rPr>
              <a:t>Naszą miłość do Maryi wyrażamy na wiele sposobów. W ciągu roku </a:t>
            </a:r>
            <a:r>
              <a:rPr lang="pl-PL" sz="2500" smtClean="0">
                <a:solidFill>
                  <a:schemeClr val="bg1"/>
                </a:solidFill>
                <a:latin typeface="Georgia" pitchFamily="18" charset="0"/>
              </a:rPr>
              <a:t>liturgicznego obchodzimy </a:t>
            </a:r>
            <a:r>
              <a:rPr lang="pl-PL" sz="2500" dirty="0" smtClean="0">
                <a:solidFill>
                  <a:schemeClr val="bg1"/>
                </a:solidFill>
                <a:latin typeface="Georgia" pitchFamily="18" charset="0"/>
              </a:rPr>
              <a:t>wspomnienia, święta i uroczystości Jej poświęcone.</a:t>
            </a:r>
            <a:endParaRPr lang="pl-PL" sz="25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098" name="Picture 2" descr="C:\Users\Krzysztof\Desktop\mosaic-2698200_960_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233" y="1404183"/>
            <a:ext cx="2427641" cy="305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Prostokąt 10"/>
          <p:cNvSpPr/>
          <p:nvPr/>
        </p:nvSpPr>
        <p:spPr>
          <a:xfrm>
            <a:off x="422988" y="4683860"/>
            <a:ext cx="3564222" cy="101641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100" name="Picture 4" descr="C:\Users\Krzysztof\Desktop\italy-2531288_960_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2053" y="1477768"/>
            <a:ext cx="2287829" cy="305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Prostokąt 13"/>
          <p:cNvSpPr/>
          <p:nvPr/>
        </p:nvSpPr>
        <p:spPr>
          <a:xfrm>
            <a:off x="4625162" y="4692178"/>
            <a:ext cx="3434317" cy="101641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8431618" y="4691961"/>
            <a:ext cx="3466215" cy="101641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265815" y="4710223"/>
            <a:ext cx="3783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  <a:latin typeface="Georgia" pitchFamily="18" charset="0"/>
              </a:rPr>
              <a:t>Uroczystość Świętej Bożej Rodzicielki </a:t>
            </a:r>
          </a:p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Georgia" pitchFamily="18" charset="0"/>
              </a:rPr>
              <a:t>(1 stycznia)</a:t>
            </a:r>
            <a:endParaRPr lang="pl-PL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497572" y="4699592"/>
            <a:ext cx="3712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  <a:latin typeface="Georgia" pitchFamily="18" charset="0"/>
              </a:rPr>
              <a:t>Uroczystość Najświętszej Maryi Panny Królowej Polski </a:t>
            </a:r>
            <a:r>
              <a:rPr lang="pl-PL" sz="2000" b="1" dirty="0" smtClean="0">
                <a:solidFill>
                  <a:schemeClr val="bg1"/>
                </a:solidFill>
                <a:latin typeface="Georgia" pitchFamily="18" charset="0"/>
              </a:rPr>
              <a:t>(3 maja)</a:t>
            </a:r>
            <a:endParaRPr lang="pl-PL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8272130" y="4678327"/>
            <a:ext cx="375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  <a:latin typeface="Georgia" pitchFamily="18" charset="0"/>
              </a:rPr>
              <a:t>Uroczystość Wniebowzięcia Najświętszej Maryi Panny </a:t>
            </a:r>
          </a:p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Georgia" pitchFamily="18" charset="0"/>
              </a:rPr>
              <a:t>(15 sierpnia)</a:t>
            </a:r>
            <a:endParaRPr lang="pl-PL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101" name="Picture 5" descr="C:\Users\Krzysztof\Desktop\clear-up-2758713_960_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4776" y="1657197"/>
            <a:ext cx="3599078" cy="2699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7" grpId="0" build="allAtOnce"/>
      <p:bldP spid="1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zysztof\Desktop\poland-2853164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13" y="1532528"/>
            <a:ext cx="9144000" cy="51435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7200" y="393405"/>
            <a:ext cx="11451265" cy="1063255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87582" y="350874"/>
            <a:ext cx="11325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Georgia" pitchFamily="18" charset="0"/>
              </a:rPr>
              <a:t>W Polsce mamy szczególne miejsca, gdzie pielgrzymujemy, aby oddać cześć Matce Boga, nazywam je </a:t>
            </a:r>
            <a:r>
              <a:rPr lang="pl-PL" sz="3200" b="1" dirty="0" smtClean="0">
                <a:solidFill>
                  <a:schemeClr val="bg1"/>
                </a:solidFill>
                <a:latin typeface="Georgia" pitchFamily="18" charset="0"/>
              </a:rPr>
              <a:t>sanktuariami</a:t>
            </a:r>
            <a:r>
              <a:rPr lang="pl-PL" sz="3200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pl-PL" sz="3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428614" y="1881962"/>
            <a:ext cx="4465674" cy="967563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7474688" y="1917404"/>
            <a:ext cx="4887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Georgia" pitchFamily="18" charset="0"/>
              </a:rPr>
              <a:t>Sanktuarium</a:t>
            </a:r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 – miejsce kultu uznawane za święte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Strzałka w dół 14"/>
          <p:cNvSpPr/>
          <p:nvPr/>
        </p:nvSpPr>
        <p:spPr>
          <a:xfrm>
            <a:off x="9303488" y="1531088"/>
            <a:ext cx="489098" cy="318976"/>
          </a:xfrm>
          <a:prstGeom prst="downArrow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9" name="Picture 5" descr="C:\Users\Krzysztof\Desktop\the-basilica-1571347_960_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3531" y="2911619"/>
            <a:ext cx="4184294" cy="3138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Strzałka w lewo 21"/>
          <p:cNvSpPr/>
          <p:nvPr/>
        </p:nvSpPr>
        <p:spPr>
          <a:xfrm>
            <a:off x="2977116" y="3359887"/>
            <a:ext cx="1392931" cy="563527"/>
          </a:xfrm>
          <a:prstGeom prst="leftArrow">
            <a:avLst/>
          </a:prstGeom>
          <a:solidFill>
            <a:srgbClr val="7030A0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lewo 22"/>
          <p:cNvSpPr/>
          <p:nvPr/>
        </p:nvSpPr>
        <p:spPr>
          <a:xfrm>
            <a:off x="3118884" y="4162483"/>
            <a:ext cx="1868242" cy="572201"/>
          </a:xfrm>
          <a:prstGeom prst="leftArrow">
            <a:avLst/>
          </a:prstGeom>
          <a:solidFill>
            <a:srgbClr val="7030A0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lewo 23"/>
          <p:cNvSpPr/>
          <p:nvPr/>
        </p:nvSpPr>
        <p:spPr>
          <a:xfrm>
            <a:off x="3693042" y="2434660"/>
            <a:ext cx="1675552" cy="549762"/>
          </a:xfrm>
          <a:prstGeom prst="leftArrow">
            <a:avLst/>
          </a:prstGeom>
          <a:solidFill>
            <a:srgbClr val="7030A0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/>
          <p:cNvSpPr txBox="1"/>
          <p:nvPr/>
        </p:nvSpPr>
        <p:spPr>
          <a:xfrm>
            <a:off x="3354670" y="3441100"/>
            <a:ext cx="1164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Georgia" pitchFamily="18" charset="0"/>
              </a:rPr>
              <a:t>Licheń</a:t>
            </a:r>
            <a:endParaRPr lang="pl-PL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3958464" y="2510806"/>
            <a:ext cx="1522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Georgia" pitchFamily="18" charset="0"/>
              </a:rPr>
              <a:t>Gietrzwałd</a:t>
            </a:r>
            <a:endParaRPr lang="pl-PL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3369434" y="4227409"/>
            <a:ext cx="1718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Georgia" pitchFamily="18" charset="0"/>
              </a:rPr>
              <a:t>Częstochowa</a:t>
            </a:r>
            <a:endParaRPr lang="pl-PL" sz="20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22" grpId="0" animBg="1"/>
      <p:bldP spid="23" grpId="0" animBg="1"/>
      <p:bldP spid="24" grpId="0" animBg="1"/>
      <p:bldP spid="21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4596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6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Wierzę w Kościół.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Podręcznik dla klasy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szóstej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red. ks. prof. 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Jackowiak. Wydawnictwo Święty Wojciech, Poznań 2013, s.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112-115.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Wierzę w Kościół.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Poradnik metodyczny.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Szósta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klasa 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 </a:t>
            </a:r>
            <a:b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</a:b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red. ks. prof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D. Jackowiak. Wydawnictwo Święty Wojciech, Poznań 2013, </a:t>
            </a:r>
            <a:endParaRPr lang="pl-PL" sz="32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177-179.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200</Words>
  <Application>Microsoft Office PowerPoint</Application>
  <PresentationFormat>Panoramiczny</PresentationFormat>
  <Paragraphs>39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Fira Sans</vt:lpstr>
      <vt:lpstr>Georgia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76</cp:revision>
  <dcterms:created xsi:type="dcterms:W3CDTF">2017-07-14T09:59:13Z</dcterms:created>
  <dcterms:modified xsi:type="dcterms:W3CDTF">2019-05-21T14:30:59Z</dcterms:modified>
</cp:coreProperties>
</file>