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3" r:id="rId5"/>
    <p:sldId id="276" r:id="rId6"/>
    <p:sldId id="280" r:id="rId7"/>
    <p:sldId id="281" r:id="rId8"/>
    <p:sldId id="261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2DA"/>
    <a:srgbClr val="7030A0"/>
    <a:srgbClr val="5D2884"/>
    <a:srgbClr val="660066"/>
    <a:srgbClr val="C10B2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q8RG7sHvb0" TargetMode="External"/><Relationship Id="rId5" Type="http://schemas.openxmlformats.org/officeDocument/2006/relationships/hyperlink" Target="https://www.youtube.com/watch?v=3q8RG7sHvb0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44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STANISŁAW ZE SZCZEPANOWA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PATRON NARODU POLSKIEGO</a:t>
            </a:r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rzysztof\Desktop\IMG_1458.JPG"/>
          <p:cNvPicPr>
            <a:picLocks noChangeAspect="1" noChangeArrowheads="1"/>
          </p:cNvPicPr>
          <p:nvPr/>
        </p:nvPicPr>
        <p:blipFill>
          <a:blip r:embed="rId2" cstate="print"/>
          <a:srcRect l="22917" t="3472" r="32754" b="8681"/>
          <a:stretch>
            <a:fillRect/>
          </a:stretch>
        </p:blipFill>
        <p:spPr bwMode="auto">
          <a:xfrm>
            <a:off x="0" y="0"/>
            <a:ext cx="5253263" cy="694027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448300" y="2647950"/>
            <a:ext cx="6438900" cy="16383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5486400" y="2782185"/>
            <a:ext cx="6419850" cy="3180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STANISŁAW</a:t>
            </a:r>
          </a:p>
          <a:p>
            <a:r>
              <a:rPr lang="pl-PL" sz="4000" b="1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ZE SZCZEPANOWA </a:t>
            </a:r>
          </a:p>
        </p:txBody>
      </p:sp>
    </p:spTree>
    <p:extLst>
      <p:ext uri="{BB962C8B-B14F-4D97-AF65-F5344CB8AC3E}">
        <p14:creationId xmlns="" xmlns:p14="http://schemas.microsoft.com/office/powerpoint/2010/main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64545" y="560382"/>
            <a:ext cx="10446865" cy="906468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864545" y="567695"/>
            <a:ext cx="10388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Georgia" pitchFamily="18" charset="0"/>
              </a:rPr>
              <a:t>Święty Stanisław – biskup i męczennik</a:t>
            </a:r>
            <a:endParaRPr lang="pl-PL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864545" y="1551086"/>
            <a:ext cx="5098105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13305" y="1551086"/>
            <a:ext cx="5098105" cy="15240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864545" y="1822816"/>
            <a:ext cx="509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Urodził się około 1030 roku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w Szczepanowie.</a:t>
            </a:r>
            <a:endParaRPr lang="pl-PL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293795" y="1600200"/>
            <a:ext cx="50981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Georgia" pitchFamily="18" charset="0"/>
              </a:rPr>
              <a:t>Uczył się w Krakowie w szkole katedralnej oraz w opactwie benedyktynów.</a:t>
            </a:r>
            <a:endParaRPr lang="pl-PL" sz="28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864545" y="3200400"/>
            <a:ext cx="5098105" cy="278130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198545" y="3219450"/>
            <a:ext cx="5098105" cy="276225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845495" y="3714750"/>
            <a:ext cx="509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Przyjął święcenia kapłańskie,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a w 1071 lub 1072 roku, za zgodą Bolesława II Śmiałego został biskupem krakowskim.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6134101" y="3257550"/>
            <a:ext cx="525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Za krytykę postępowania króla Bolesława II Śmiałego naraża się władcy. 11 kwietnia 1079 roku zostaje w okrutny sposób zamordowany. Podczas odprawiania Mszy Świętej uderzono go mieczem w głowę,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a ciało poćwiartowano.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Pobrane\bird-feather-2505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32560"/>
            <a:ext cx="12435840" cy="829056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727824"/>
            <a:ext cx="9867900" cy="1215776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1320" y="4727824"/>
            <a:ext cx="1129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Według relacji z kroniki Wincentego Kadłubka, zbrodni miał dopuścić się sam król Bolesław.</a:t>
            </a:r>
            <a:endParaRPr lang="pl-PL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krakow-1036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8702"/>
            <a:ext cx="12332452" cy="9249339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38150" y="4773706"/>
            <a:ext cx="10117791" cy="1116105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1320" y="4760259"/>
            <a:ext cx="10403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W 1088 roku relikwie biskupa Stanisława przeniesiono na Wawel. Legenda głosi, że ciała świętego strzegły orły, a jego poćwiartowane członki uległy zrośnięciu. </a:t>
            </a:r>
          </a:p>
          <a:p>
            <a:r>
              <a:rPr lang="pl-PL" sz="2200" dirty="0" smtClean="0">
                <a:solidFill>
                  <a:schemeClr val="bg1"/>
                </a:solidFill>
                <a:latin typeface="Georgia" pitchFamily="18" charset="0"/>
              </a:rPr>
              <a:t>8 września 1253 roku papież Innocenty IV przyjął Stanisława w poczet świętych.</a:t>
            </a:r>
            <a:endParaRPr lang="pl-PL" sz="22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6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988582" y="115677"/>
            <a:ext cx="11053901" cy="6371619"/>
            <a:chOff x="1002230" y="213470"/>
            <a:chExt cx="11053901" cy="6371619"/>
          </a:xfrm>
        </p:grpSpPr>
        <p:sp>
          <p:nvSpPr>
            <p:cNvPr id="4" name="Prostokąt 3"/>
            <p:cNvSpPr/>
            <p:nvPr/>
          </p:nvSpPr>
          <p:spPr>
            <a:xfrm>
              <a:off x="6553792" y="213470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6561882" y="926168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6561882" y="1656575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6553605" y="2386982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6553249" y="3095682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567606" y="3798860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6561882" y="4520266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6583187" y="5236001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6583187" y="5941145"/>
              <a:ext cx="721218" cy="643944"/>
            </a:xfrm>
            <a:prstGeom prst="rect">
              <a:avLst/>
            </a:prstGeom>
            <a:solidFill>
              <a:srgbClr val="B482DA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358947" y="21347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8141360" y="21347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4185339" y="926168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Prostokąt 36"/>
            <p:cNvSpPr/>
            <p:nvPr/>
          </p:nvSpPr>
          <p:spPr>
            <a:xfrm>
              <a:off x="4982404" y="926168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Prostokąt 37"/>
            <p:cNvSpPr/>
            <p:nvPr/>
          </p:nvSpPr>
          <p:spPr>
            <a:xfrm>
              <a:off x="5764817" y="926168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Prostokąt 38"/>
            <p:cNvSpPr/>
            <p:nvPr/>
          </p:nvSpPr>
          <p:spPr>
            <a:xfrm>
              <a:off x="7358947" y="92972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8141360" y="92972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Prostokąt 40"/>
            <p:cNvSpPr/>
            <p:nvPr/>
          </p:nvSpPr>
          <p:spPr>
            <a:xfrm>
              <a:off x="4185339" y="165657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4982404" y="165657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Prostokąt 42"/>
            <p:cNvSpPr/>
            <p:nvPr/>
          </p:nvSpPr>
          <p:spPr>
            <a:xfrm>
              <a:off x="5764817" y="165657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Prostokąt 43"/>
            <p:cNvSpPr/>
            <p:nvPr/>
          </p:nvSpPr>
          <p:spPr>
            <a:xfrm>
              <a:off x="7358947" y="164772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Prostokąt 53"/>
            <p:cNvSpPr/>
            <p:nvPr/>
          </p:nvSpPr>
          <p:spPr>
            <a:xfrm>
              <a:off x="4185339" y="23869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Prostokąt 54"/>
            <p:cNvSpPr/>
            <p:nvPr/>
          </p:nvSpPr>
          <p:spPr>
            <a:xfrm>
              <a:off x="4974177" y="23869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Prostokąt 55"/>
            <p:cNvSpPr/>
            <p:nvPr/>
          </p:nvSpPr>
          <p:spPr>
            <a:xfrm>
              <a:off x="5764817" y="23869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Prostokąt 56"/>
            <p:cNvSpPr/>
            <p:nvPr/>
          </p:nvSpPr>
          <p:spPr>
            <a:xfrm>
              <a:off x="7358947" y="23869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8145323" y="238101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Prostokąt 58"/>
            <p:cNvSpPr/>
            <p:nvPr/>
          </p:nvSpPr>
          <p:spPr>
            <a:xfrm>
              <a:off x="8942388" y="238101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Prostokąt 59"/>
            <p:cNvSpPr/>
            <p:nvPr/>
          </p:nvSpPr>
          <p:spPr>
            <a:xfrm>
              <a:off x="9735635" y="238101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4185339" y="30956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Prostokąt 61"/>
            <p:cNvSpPr/>
            <p:nvPr/>
          </p:nvSpPr>
          <p:spPr>
            <a:xfrm>
              <a:off x="4974177" y="30956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Prostokąt 62"/>
            <p:cNvSpPr/>
            <p:nvPr/>
          </p:nvSpPr>
          <p:spPr>
            <a:xfrm>
              <a:off x="5758521" y="30956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7347977" y="3095682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Prostokąt 71"/>
            <p:cNvSpPr/>
            <p:nvPr/>
          </p:nvSpPr>
          <p:spPr>
            <a:xfrm>
              <a:off x="1002230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Prostokąt 72"/>
            <p:cNvSpPr/>
            <p:nvPr/>
          </p:nvSpPr>
          <p:spPr>
            <a:xfrm>
              <a:off x="1799716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Prostokąt 73"/>
            <p:cNvSpPr/>
            <p:nvPr/>
          </p:nvSpPr>
          <p:spPr>
            <a:xfrm>
              <a:off x="2592824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Prostokąt 74"/>
            <p:cNvSpPr/>
            <p:nvPr/>
          </p:nvSpPr>
          <p:spPr>
            <a:xfrm>
              <a:off x="3384165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Prostokąt 75"/>
            <p:cNvSpPr/>
            <p:nvPr/>
          </p:nvSpPr>
          <p:spPr>
            <a:xfrm>
              <a:off x="4181377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Prostokąt 76"/>
            <p:cNvSpPr/>
            <p:nvPr/>
          </p:nvSpPr>
          <p:spPr>
            <a:xfrm>
              <a:off x="4982404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Prostokąt 77"/>
            <p:cNvSpPr/>
            <p:nvPr/>
          </p:nvSpPr>
          <p:spPr>
            <a:xfrm>
              <a:off x="5781258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Prostokąt 78"/>
            <p:cNvSpPr/>
            <p:nvPr/>
          </p:nvSpPr>
          <p:spPr>
            <a:xfrm>
              <a:off x="7358947" y="3798860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Prostokąt 79"/>
            <p:cNvSpPr/>
            <p:nvPr/>
          </p:nvSpPr>
          <p:spPr>
            <a:xfrm>
              <a:off x="8139133" y="3789019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Prostokąt 80"/>
            <p:cNvSpPr/>
            <p:nvPr/>
          </p:nvSpPr>
          <p:spPr>
            <a:xfrm>
              <a:off x="8937987" y="3789019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4980625" y="4529267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Prostokąt 106"/>
            <p:cNvSpPr/>
            <p:nvPr/>
          </p:nvSpPr>
          <p:spPr>
            <a:xfrm>
              <a:off x="5779479" y="4520266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Prostokąt 107"/>
            <p:cNvSpPr/>
            <p:nvPr/>
          </p:nvSpPr>
          <p:spPr>
            <a:xfrm>
              <a:off x="7344285" y="4520266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Prostokąt 108"/>
            <p:cNvSpPr/>
            <p:nvPr/>
          </p:nvSpPr>
          <p:spPr>
            <a:xfrm>
              <a:off x="8139133" y="451565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Prostokąt 109"/>
            <p:cNvSpPr/>
            <p:nvPr/>
          </p:nvSpPr>
          <p:spPr>
            <a:xfrm>
              <a:off x="8937987" y="451283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Prostokąt 110"/>
            <p:cNvSpPr/>
            <p:nvPr/>
          </p:nvSpPr>
          <p:spPr>
            <a:xfrm>
              <a:off x="9736841" y="451283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Prostokąt 111"/>
            <p:cNvSpPr/>
            <p:nvPr/>
          </p:nvSpPr>
          <p:spPr>
            <a:xfrm>
              <a:off x="10535695" y="451283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Prostokąt 112"/>
            <p:cNvSpPr/>
            <p:nvPr/>
          </p:nvSpPr>
          <p:spPr>
            <a:xfrm>
              <a:off x="11330922" y="451283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Prostokąt 113"/>
            <p:cNvSpPr/>
            <p:nvPr/>
          </p:nvSpPr>
          <p:spPr>
            <a:xfrm>
              <a:off x="5806918" y="5237967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Prostokąt 114"/>
            <p:cNvSpPr/>
            <p:nvPr/>
          </p:nvSpPr>
          <p:spPr>
            <a:xfrm>
              <a:off x="7360654" y="5237967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Prostokąt 115"/>
            <p:cNvSpPr/>
            <p:nvPr/>
          </p:nvSpPr>
          <p:spPr>
            <a:xfrm>
              <a:off x="8136923" y="5233701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Prostokąt 116"/>
            <p:cNvSpPr/>
            <p:nvPr/>
          </p:nvSpPr>
          <p:spPr>
            <a:xfrm>
              <a:off x="8937987" y="5233701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Prostokąt 117"/>
            <p:cNvSpPr/>
            <p:nvPr/>
          </p:nvSpPr>
          <p:spPr>
            <a:xfrm>
              <a:off x="9735635" y="5233701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Prostokąt 118"/>
            <p:cNvSpPr/>
            <p:nvPr/>
          </p:nvSpPr>
          <p:spPr>
            <a:xfrm>
              <a:off x="10535695" y="5233701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Prostokąt 119"/>
            <p:cNvSpPr/>
            <p:nvPr/>
          </p:nvSpPr>
          <p:spPr>
            <a:xfrm>
              <a:off x="11334913" y="5233701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Prostokąt 120"/>
            <p:cNvSpPr/>
            <p:nvPr/>
          </p:nvSpPr>
          <p:spPr>
            <a:xfrm>
              <a:off x="7358947" y="594114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Prostokąt 121"/>
            <p:cNvSpPr/>
            <p:nvPr/>
          </p:nvSpPr>
          <p:spPr>
            <a:xfrm>
              <a:off x="8145323" y="5941145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Prostokąt 122"/>
            <p:cNvSpPr/>
            <p:nvPr/>
          </p:nvSpPr>
          <p:spPr>
            <a:xfrm>
              <a:off x="8942388" y="5938533"/>
              <a:ext cx="721218" cy="643944"/>
            </a:xfrm>
            <a:prstGeom prst="rect">
              <a:avLst/>
            </a:prstGeom>
            <a:solidFill>
              <a:srgbClr val="7030A0">
                <a:alpha val="70980"/>
              </a:srgbClr>
            </a:solidFill>
            <a:ln/>
            <a:effectLst>
              <a:glow rad="101600">
                <a:srgbClr val="7030A0">
                  <a:alpha val="60000"/>
                </a:srgb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Prostokąt 131"/>
          <p:cNvSpPr/>
          <p:nvPr/>
        </p:nvSpPr>
        <p:spPr>
          <a:xfrm>
            <a:off x="6540144" y="113065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Prostokąt 132"/>
          <p:cNvSpPr/>
          <p:nvPr/>
        </p:nvSpPr>
        <p:spPr>
          <a:xfrm>
            <a:off x="6548234" y="825763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Ę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Prostokąt 133"/>
          <p:cNvSpPr/>
          <p:nvPr/>
        </p:nvSpPr>
        <p:spPr>
          <a:xfrm>
            <a:off x="6548234" y="1556170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Prostokąt 134"/>
          <p:cNvSpPr/>
          <p:nvPr/>
        </p:nvSpPr>
        <p:spPr>
          <a:xfrm>
            <a:off x="6539957" y="2286577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Prostokąt 135"/>
          <p:cNvSpPr/>
          <p:nvPr/>
        </p:nvSpPr>
        <p:spPr>
          <a:xfrm>
            <a:off x="6539601" y="2995277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Prostokąt 136"/>
          <p:cNvSpPr/>
          <p:nvPr/>
        </p:nvSpPr>
        <p:spPr>
          <a:xfrm>
            <a:off x="6553958" y="3698455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rostokąt 137"/>
          <p:cNvSpPr/>
          <p:nvPr/>
        </p:nvSpPr>
        <p:spPr>
          <a:xfrm>
            <a:off x="6548234" y="4419861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Prostokąt 138"/>
          <p:cNvSpPr/>
          <p:nvPr/>
        </p:nvSpPr>
        <p:spPr>
          <a:xfrm>
            <a:off x="6569539" y="5135596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Prostokąt 139"/>
          <p:cNvSpPr/>
          <p:nvPr/>
        </p:nvSpPr>
        <p:spPr>
          <a:xfrm>
            <a:off x="6569539" y="5840740"/>
            <a:ext cx="721218" cy="643944"/>
          </a:xfrm>
          <a:prstGeom prst="rect">
            <a:avLst/>
          </a:prstGeom>
          <a:solidFill>
            <a:srgbClr val="B482DA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Prostokąt 140"/>
          <p:cNvSpPr/>
          <p:nvPr/>
        </p:nvSpPr>
        <p:spPr>
          <a:xfrm>
            <a:off x="7345299" y="11306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Prostokąt 141"/>
          <p:cNvSpPr/>
          <p:nvPr/>
        </p:nvSpPr>
        <p:spPr>
          <a:xfrm>
            <a:off x="8127712" y="11306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Prostokąt 142"/>
          <p:cNvSpPr/>
          <p:nvPr/>
        </p:nvSpPr>
        <p:spPr>
          <a:xfrm>
            <a:off x="4171691" y="825763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Ś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4968756" y="825763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Prostokąt 144"/>
          <p:cNvSpPr/>
          <p:nvPr/>
        </p:nvSpPr>
        <p:spPr>
          <a:xfrm>
            <a:off x="5751169" y="825763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Prostokąt 145"/>
          <p:cNvSpPr/>
          <p:nvPr/>
        </p:nvSpPr>
        <p:spPr>
          <a:xfrm>
            <a:off x="7345299" y="82931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Prostokąt 146"/>
          <p:cNvSpPr/>
          <p:nvPr/>
        </p:nvSpPr>
        <p:spPr>
          <a:xfrm>
            <a:off x="8127712" y="82931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Prostokąt 147"/>
          <p:cNvSpPr/>
          <p:nvPr/>
        </p:nvSpPr>
        <p:spPr>
          <a:xfrm>
            <a:off x="4171691" y="155617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Prostokąt 148"/>
          <p:cNvSpPr/>
          <p:nvPr/>
        </p:nvSpPr>
        <p:spPr>
          <a:xfrm>
            <a:off x="4968756" y="155617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Prostokąt 149"/>
          <p:cNvSpPr/>
          <p:nvPr/>
        </p:nvSpPr>
        <p:spPr>
          <a:xfrm>
            <a:off x="5751169" y="155617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Prostokąt 150"/>
          <p:cNvSpPr/>
          <p:nvPr/>
        </p:nvSpPr>
        <p:spPr>
          <a:xfrm>
            <a:off x="7345299" y="154731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4171691" y="22865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Prostokąt 152"/>
          <p:cNvSpPr/>
          <p:nvPr/>
        </p:nvSpPr>
        <p:spPr>
          <a:xfrm>
            <a:off x="4960529" y="22865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Prostokąt 153"/>
          <p:cNvSpPr/>
          <p:nvPr/>
        </p:nvSpPr>
        <p:spPr>
          <a:xfrm>
            <a:off x="5751169" y="22865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Prostokąt 154"/>
          <p:cNvSpPr/>
          <p:nvPr/>
        </p:nvSpPr>
        <p:spPr>
          <a:xfrm>
            <a:off x="7345299" y="22865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Prostokąt 155"/>
          <p:cNvSpPr/>
          <p:nvPr/>
        </p:nvSpPr>
        <p:spPr>
          <a:xfrm>
            <a:off x="8131675" y="228060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Prostokąt 156"/>
          <p:cNvSpPr/>
          <p:nvPr/>
        </p:nvSpPr>
        <p:spPr>
          <a:xfrm>
            <a:off x="8928740" y="228060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Prostokąt 157"/>
          <p:cNvSpPr/>
          <p:nvPr/>
        </p:nvSpPr>
        <p:spPr>
          <a:xfrm>
            <a:off x="9721987" y="228060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Prostokąt 158"/>
          <p:cNvSpPr/>
          <p:nvPr/>
        </p:nvSpPr>
        <p:spPr>
          <a:xfrm>
            <a:off x="4171691" y="29952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Prostokąt 159"/>
          <p:cNvSpPr/>
          <p:nvPr/>
        </p:nvSpPr>
        <p:spPr>
          <a:xfrm>
            <a:off x="4960529" y="29952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Prostokąt 160"/>
          <p:cNvSpPr/>
          <p:nvPr/>
        </p:nvSpPr>
        <p:spPr>
          <a:xfrm>
            <a:off x="5744873" y="29952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Prostokąt 161"/>
          <p:cNvSpPr/>
          <p:nvPr/>
        </p:nvSpPr>
        <p:spPr>
          <a:xfrm>
            <a:off x="7334329" y="2995277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Prostokąt 162"/>
          <p:cNvSpPr/>
          <p:nvPr/>
        </p:nvSpPr>
        <p:spPr>
          <a:xfrm>
            <a:off x="988582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rostokąt 163"/>
          <p:cNvSpPr/>
          <p:nvPr/>
        </p:nvSpPr>
        <p:spPr>
          <a:xfrm>
            <a:off x="1786068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Prostokąt 164"/>
          <p:cNvSpPr/>
          <p:nvPr/>
        </p:nvSpPr>
        <p:spPr>
          <a:xfrm>
            <a:off x="2579176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Prostokąt 165"/>
          <p:cNvSpPr/>
          <p:nvPr/>
        </p:nvSpPr>
        <p:spPr>
          <a:xfrm>
            <a:off x="3370517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Prostokąt 166"/>
          <p:cNvSpPr/>
          <p:nvPr/>
        </p:nvSpPr>
        <p:spPr>
          <a:xfrm>
            <a:off x="4167729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Prostokąt 167"/>
          <p:cNvSpPr/>
          <p:nvPr/>
        </p:nvSpPr>
        <p:spPr>
          <a:xfrm>
            <a:off x="4968756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Prostokąt 168"/>
          <p:cNvSpPr/>
          <p:nvPr/>
        </p:nvSpPr>
        <p:spPr>
          <a:xfrm>
            <a:off x="5767610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Prostokąt 169"/>
          <p:cNvSpPr/>
          <p:nvPr/>
        </p:nvSpPr>
        <p:spPr>
          <a:xfrm>
            <a:off x="7345299" y="3698455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Prostokąt 170"/>
          <p:cNvSpPr/>
          <p:nvPr/>
        </p:nvSpPr>
        <p:spPr>
          <a:xfrm>
            <a:off x="8125485" y="3688614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Prostokąt 171"/>
          <p:cNvSpPr/>
          <p:nvPr/>
        </p:nvSpPr>
        <p:spPr>
          <a:xfrm>
            <a:off x="8924339" y="3688614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Prostokąt 172"/>
          <p:cNvSpPr/>
          <p:nvPr/>
        </p:nvSpPr>
        <p:spPr>
          <a:xfrm>
            <a:off x="4966977" y="4428862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Prostokąt 173"/>
          <p:cNvSpPr/>
          <p:nvPr/>
        </p:nvSpPr>
        <p:spPr>
          <a:xfrm>
            <a:off x="5765831" y="4419861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Prostokąt 174"/>
          <p:cNvSpPr/>
          <p:nvPr/>
        </p:nvSpPr>
        <p:spPr>
          <a:xfrm>
            <a:off x="7330637" y="4419861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Prostokąt 175"/>
          <p:cNvSpPr/>
          <p:nvPr/>
        </p:nvSpPr>
        <p:spPr>
          <a:xfrm>
            <a:off x="8125485" y="441524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Prostokąt 176"/>
          <p:cNvSpPr/>
          <p:nvPr/>
        </p:nvSpPr>
        <p:spPr>
          <a:xfrm>
            <a:off x="8924339" y="441243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Prostokąt 177"/>
          <p:cNvSpPr/>
          <p:nvPr/>
        </p:nvSpPr>
        <p:spPr>
          <a:xfrm>
            <a:off x="9723193" y="441243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Prostokąt 178"/>
          <p:cNvSpPr/>
          <p:nvPr/>
        </p:nvSpPr>
        <p:spPr>
          <a:xfrm>
            <a:off x="10522047" y="441243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Prostokąt 179"/>
          <p:cNvSpPr/>
          <p:nvPr/>
        </p:nvSpPr>
        <p:spPr>
          <a:xfrm>
            <a:off x="11317274" y="441243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Prostokąt 180"/>
          <p:cNvSpPr/>
          <p:nvPr/>
        </p:nvSpPr>
        <p:spPr>
          <a:xfrm>
            <a:off x="5793270" y="5137562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Prostokąt 181"/>
          <p:cNvSpPr/>
          <p:nvPr/>
        </p:nvSpPr>
        <p:spPr>
          <a:xfrm>
            <a:off x="7347006" y="5137562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Prostokąt 182"/>
          <p:cNvSpPr/>
          <p:nvPr/>
        </p:nvSpPr>
        <p:spPr>
          <a:xfrm>
            <a:off x="8123275" y="5133296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Prostokąt 183"/>
          <p:cNvSpPr/>
          <p:nvPr/>
        </p:nvSpPr>
        <p:spPr>
          <a:xfrm>
            <a:off x="8924339" y="5133296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Prostokąt 184"/>
          <p:cNvSpPr/>
          <p:nvPr/>
        </p:nvSpPr>
        <p:spPr>
          <a:xfrm>
            <a:off x="9721987" y="5133296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Prostokąt 185"/>
          <p:cNvSpPr/>
          <p:nvPr/>
        </p:nvSpPr>
        <p:spPr>
          <a:xfrm>
            <a:off x="10522047" y="5133296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Prostokąt 186"/>
          <p:cNvSpPr/>
          <p:nvPr/>
        </p:nvSpPr>
        <p:spPr>
          <a:xfrm>
            <a:off x="11321265" y="5133296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Prostokąt 187"/>
          <p:cNvSpPr/>
          <p:nvPr/>
        </p:nvSpPr>
        <p:spPr>
          <a:xfrm>
            <a:off x="7345299" y="584074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Prostokąt 188"/>
          <p:cNvSpPr/>
          <p:nvPr/>
        </p:nvSpPr>
        <p:spPr>
          <a:xfrm>
            <a:off x="8131675" y="5840740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Prostokąt 189"/>
          <p:cNvSpPr/>
          <p:nvPr/>
        </p:nvSpPr>
        <p:spPr>
          <a:xfrm>
            <a:off x="8928740" y="5838128"/>
            <a:ext cx="721218" cy="643944"/>
          </a:xfrm>
          <a:prstGeom prst="rect">
            <a:avLst/>
          </a:prstGeom>
          <a:solidFill>
            <a:srgbClr val="7030A0">
              <a:alpha val="70980"/>
            </a:srgbClr>
          </a:solidFill>
          <a:ln/>
          <a:effectLst>
            <a:glow rad="101600">
              <a:srgbClr val="7030A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4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pl-PL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pole tekstowe 190"/>
          <p:cNvSpPr txBox="1"/>
          <p:nvPr/>
        </p:nvSpPr>
        <p:spPr>
          <a:xfrm>
            <a:off x="988582" y="116966"/>
            <a:ext cx="104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1. Miesiąc, w którym obchodzimy liturgiczne wspomnienie </a:t>
            </a:r>
          </a:p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św. Stanisława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2" name="pole tekstowe 191"/>
          <p:cNvSpPr txBox="1"/>
          <p:nvPr/>
        </p:nvSpPr>
        <p:spPr>
          <a:xfrm>
            <a:off x="0" y="827378"/>
            <a:ext cx="104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2. Stanisław ze Szczepanowa, Jan Chrzciciel,</a:t>
            </a:r>
          </a:p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Maksymilian Maria Kolbe 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3" name="pole tekstowe 192"/>
          <p:cNvSpPr txBox="1"/>
          <p:nvPr/>
        </p:nvSpPr>
        <p:spPr>
          <a:xfrm>
            <a:off x="0" y="1549967"/>
            <a:ext cx="104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3. Narzędzie zbrodni, którym Król Bolesław </a:t>
            </a:r>
          </a:p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zamordował św. Stanisława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4" name="pole tekstowe 193"/>
          <p:cNvSpPr txBox="1"/>
          <p:nvPr/>
        </p:nvSpPr>
        <p:spPr>
          <a:xfrm>
            <a:off x="0" y="2434820"/>
            <a:ext cx="1040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4. Inny przydomek Bolesława Śmiałego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5" name="pole tekstowe 194"/>
          <p:cNvSpPr txBox="1"/>
          <p:nvPr/>
        </p:nvSpPr>
        <p:spPr>
          <a:xfrm>
            <a:off x="135769" y="2981740"/>
            <a:ext cx="1040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5. Tam złożono ciało św. Stanisława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6" name="pole tekstowe 195"/>
          <p:cNvSpPr txBox="1"/>
          <p:nvPr/>
        </p:nvSpPr>
        <p:spPr>
          <a:xfrm>
            <a:off x="125634" y="3298946"/>
            <a:ext cx="1040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6. Miejsce urodzenia św. Stanisława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7" name="pole tekstowe 196"/>
          <p:cNvSpPr txBox="1"/>
          <p:nvPr/>
        </p:nvSpPr>
        <p:spPr>
          <a:xfrm>
            <a:off x="1367966" y="4512567"/>
            <a:ext cx="10403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7. Imię papieża, który kanonizował </a:t>
            </a:r>
          </a:p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Stanisława ze Szczepanowa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8" name="pole tekstowe 197"/>
          <p:cNvSpPr txBox="1"/>
          <p:nvPr/>
        </p:nvSpPr>
        <p:spPr>
          <a:xfrm>
            <a:off x="2849903" y="5329406"/>
            <a:ext cx="1040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8. Imię kronikarza Kadłubka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99" name="pole tekstowe 198"/>
          <p:cNvSpPr txBox="1"/>
          <p:nvPr/>
        </p:nvSpPr>
        <p:spPr>
          <a:xfrm>
            <a:off x="3642541" y="5999092"/>
            <a:ext cx="10403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7030A0"/>
                </a:solidFill>
                <a:latin typeface="Georgia" pitchFamily="18" charset="0"/>
              </a:rPr>
              <a:t>9. Zamordował św. Stanisława</a:t>
            </a:r>
            <a:endParaRPr lang="pl-PL" sz="16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57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0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0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0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0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0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0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0" fill="hold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0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0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5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0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5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0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0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0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5" dur="50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0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0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0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0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0" fill="hold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0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0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0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0" fill="hold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0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0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0" fill="hold"/>
                                        <p:tgtEl>
                                          <p:spTgt spid="1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50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5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50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0" fill="hold"/>
                                        <p:tgtEl>
                                          <p:spTgt spid="18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0" fill="hold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50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5000" fill="hold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5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0" fill="hold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animBg="1"/>
      <p:bldP spid="133" grpId="0" build="p" animBg="1"/>
      <p:bldP spid="134" grpId="0" build="p" animBg="1"/>
      <p:bldP spid="135" grpId="0" build="p" animBg="1"/>
      <p:bldP spid="136" grpId="0" build="p" animBg="1"/>
      <p:bldP spid="137" grpId="0" build="p" animBg="1"/>
      <p:bldP spid="138" grpId="0" build="p" animBg="1"/>
      <p:bldP spid="139" grpId="0" build="p" animBg="1"/>
      <p:bldP spid="140" grpId="0" build="p" animBg="1"/>
      <p:bldP spid="141" grpId="0" build="p" animBg="1"/>
      <p:bldP spid="142" grpId="0" build="p" animBg="1"/>
      <p:bldP spid="143" grpId="0" build="p" animBg="1"/>
      <p:bldP spid="144" grpId="0" build="p" animBg="1"/>
      <p:bldP spid="145" grpId="0" build="p" animBg="1"/>
      <p:bldP spid="146" grpId="0" build="p" animBg="1"/>
      <p:bldP spid="147" grpId="0" build="p" animBg="1"/>
      <p:bldP spid="148" grpId="0" build="p" animBg="1"/>
      <p:bldP spid="149" grpId="0" build="p" animBg="1"/>
      <p:bldP spid="150" grpId="0" build="p" animBg="1"/>
      <p:bldP spid="151" grpId="0" build="p" animBg="1"/>
      <p:bldP spid="152" grpId="0" build="p" animBg="1"/>
      <p:bldP spid="153" grpId="0" build="p" animBg="1"/>
      <p:bldP spid="154" grpId="0" build="p" animBg="1"/>
      <p:bldP spid="155" grpId="0" build="p" animBg="1"/>
      <p:bldP spid="156" grpId="0" build="p" animBg="1"/>
      <p:bldP spid="157" grpId="0" build="p" animBg="1"/>
      <p:bldP spid="158" grpId="0" build="p" animBg="1"/>
      <p:bldP spid="159" grpId="0" build="p" animBg="1"/>
      <p:bldP spid="160" grpId="0" build="p" animBg="1"/>
      <p:bldP spid="161" grpId="0" build="p" animBg="1"/>
      <p:bldP spid="162" grpId="0" build="p" animBg="1"/>
      <p:bldP spid="163" grpId="0" build="p" animBg="1"/>
      <p:bldP spid="164" grpId="0" build="p" animBg="1"/>
      <p:bldP spid="165" grpId="0" build="p" animBg="1"/>
      <p:bldP spid="166" grpId="0" build="p" animBg="1"/>
      <p:bldP spid="167" grpId="0" build="p" animBg="1"/>
      <p:bldP spid="168" grpId="0" build="p" animBg="1"/>
      <p:bldP spid="169" grpId="0" build="p" animBg="1"/>
      <p:bldP spid="170" grpId="0" build="p" animBg="1"/>
      <p:bldP spid="171" grpId="0" build="p" animBg="1"/>
      <p:bldP spid="172" grpId="0" build="p" animBg="1"/>
      <p:bldP spid="173" grpId="0" build="p" animBg="1"/>
      <p:bldP spid="174" grpId="0" build="p" animBg="1"/>
      <p:bldP spid="175" grpId="0" build="p" animBg="1"/>
      <p:bldP spid="176" grpId="0" build="p" animBg="1"/>
      <p:bldP spid="177" grpId="0" build="p" animBg="1"/>
      <p:bldP spid="178" grpId="0" build="p" animBg="1"/>
      <p:bldP spid="179" grpId="0" build="p" animBg="1"/>
      <p:bldP spid="180" grpId="0" build="p" animBg="1"/>
      <p:bldP spid="181" grpId="0" build="p" animBg="1"/>
      <p:bldP spid="182" grpId="0" build="p" animBg="1"/>
      <p:bldP spid="183" grpId="0" build="p" animBg="1"/>
      <p:bldP spid="184" grpId="0" build="p" animBg="1"/>
      <p:bldP spid="185" grpId="0" build="p" animBg="1"/>
      <p:bldP spid="186" grpId="0" build="p" animBg="1"/>
      <p:bldP spid="187" grpId="0" build="p" animBg="1"/>
      <p:bldP spid="188" grpId="0" build="p" animBg="1"/>
      <p:bldP spid="189" grpId="0" build="p" animBg="1"/>
      <p:bldP spid="190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pic>
        <p:nvPicPr>
          <p:cNvPr id="5" name="3q8RG7sHvb0"/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08041" y="1430044"/>
            <a:ext cx="7808000" cy="4392000"/>
          </a:xfrm>
          <a:prstGeom prst="rect">
            <a:avLst/>
          </a:prstGeom>
          <a:ln w="190500" cap="sq">
            <a:solidFill>
              <a:srgbClr val="B482D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Prostokąt 9"/>
          <p:cNvSpPr/>
          <p:nvPr/>
        </p:nvSpPr>
        <p:spPr>
          <a:xfrm>
            <a:off x="240631" y="456699"/>
            <a:ext cx="11742821" cy="698333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95828" y="446283"/>
            <a:ext cx="1173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Georgia" pitchFamily="18" charset="0"/>
              </a:rPr>
              <a:t>Biskup Stanisław ze Szczepanowa i Król Bolesław Śmiały</a:t>
            </a:r>
            <a:endParaRPr lang="pl-PL" sz="36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pl-PL" sz="3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06133" y="5898817"/>
            <a:ext cx="7196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Georgia" pitchFamily="18" charset="0"/>
                <a:hlinkClick r:id="rId5"/>
              </a:rPr>
              <a:t>FILM</a:t>
            </a:r>
            <a:endParaRPr lang="pl-PL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0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18160" y="698181"/>
            <a:ext cx="108942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138-141.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215-218.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355</Words>
  <Application>Microsoft Office PowerPoint</Application>
  <PresentationFormat>Niestandardowy</PresentationFormat>
  <Paragraphs>109</Paragraphs>
  <Slides>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145</cp:revision>
  <dcterms:created xsi:type="dcterms:W3CDTF">2017-07-14T09:59:13Z</dcterms:created>
  <dcterms:modified xsi:type="dcterms:W3CDTF">2018-05-07T07:26:29Z</dcterms:modified>
</cp:coreProperties>
</file>