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2" r:id="rId5"/>
    <p:sldId id="263" r:id="rId6"/>
    <p:sldId id="261" r:id="rId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966"/>
    <a:srgbClr val="C10B2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5" d="100"/>
          <a:sy n="75" d="100"/>
        </p:scale>
        <p:origin x="-55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2018-02-20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089831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2018-02-20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567339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2018-02-20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021453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2018-02-20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235119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2018-02-20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438198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2018-02-20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910654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2018-02-20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968653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2018-02-20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804367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2018-02-20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384715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2018-02-20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554093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2018-02-20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511233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D21E8-67DD-4C8C-BEED-881BBFE87786}" type="datetimeFigureOut">
              <a:rPr lang="pl-PL" smtClean="0"/>
              <a:pPr/>
              <a:t>2018-02-20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7809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1559054"/>
            <a:ext cx="9144000" cy="1655762"/>
          </a:xfrm>
        </p:spPr>
        <p:txBody>
          <a:bodyPr/>
          <a:lstStyle/>
          <a:p>
            <a:r>
              <a:rPr lang="pl-PL" sz="6000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PREZENTACJA DLA KLASY 3 </a:t>
            </a:r>
            <a:r>
              <a:rPr lang="pl-PL" sz="60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SP</a:t>
            </a:r>
          </a:p>
          <a:p>
            <a:r>
              <a:rPr lang="pl-PL" sz="60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DO LEKCJI 40</a:t>
            </a:r>
          </a:p>
          <a:p>
            <a:endParaRPr lang="pl-PL" sz="6000" baseline="30000" dirty="0" smtClean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6" name="Podtytuł 2"/>
          <p:cNvSpPr txBox="1">
            <a:spLocks/>
          </p:cNvSpPr>
          <p:nvPr/>
        </p:nvSpPr>
        <p:spPr>
          <a:xfrm>
            <a:off x="1676400" y="3700936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sz="800" b="1" baseline="30000" dirty="0" smtClean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5000368" y="2940908"/>
            <a:ext cx="2199502" cy="90616"/>
          </a:xfrm>
          <a:prstGeom prst="rect">
            <a:avLst/>
          </a:prstGeom>
          <a:solidFill>
            <a:srgbClr val="C10B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28958" y="5642919"/>
            <a:ext cx="1934083" cy="609728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0" y="3606800"/>
            <a:ext cx="121919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 smtClean="0">
                <a:latin typeface="Arial" pitchFamily="34" charset="0"/>
                <a:ea typeface="Fira Sans" pitchFamily="34" charset="0"/>
                <a:cs typeface="Arial" pitchFamily="34" charset="0"/>
              </a:rPr>
              <a:t>PROSIMY BOGA </a:t>
            </a:r>
          </a:p>
          <a:p>
            <a:pPr algn="ctr"/>
            <a:r>
              <a:rPr lang="pl-PL" sz="4000" b="1" dirty="0" smtClean="0">
                <a:latin typeface="Arial" pitchFamily="34" charset="0"/>
                <a:ea typeface="Fira Sans" pitchFamily="34" charset="0"/>
                <a:cs typeface="Arial" pitchFamily="34" charset="0"/>
              </a:rPr>
              <a:t>O JEDNOŚĆ I POKÓJ</a:t>
            </a:r>
            <a:endParaRPr lang="pl-PL" sz="4000" b="1" dirty="0">
              <a:latin typeface="Arial" pitchFamily="34" charset="0"/>
              <a:ea typeface="Fira Sans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41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Pobrane\budapest-25291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69226"/>
            <a:ext cx="12271157" cy="8931951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5305168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76103" y="6260756"/>
            <a:ext cx="1445053" cy="433516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0" y="4890655"/>
            <a:ext cx="12192000" cy="845054"/>
          </a:xfrm>
          <a:prstGeom prst="rect">
            <a:avLst/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dtytuł 2"/>
          <p:cNvSpPr txBox="1">
            <a:spLocks/>
          </p:cNvSpPr>
          <p:nvPr/>
        </p:nvSpPr>
        <p:spPr>
          <a:xfrm>
            <a:off x="0" y="5238750"/>
            <a:ext cx="12192000" cy="1304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6000" b="1" baseline="30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PROSIMY BOGA O JEDNOŚĆ I POKÓJ</a:t>
            </a:r>
          </a:p>
        </p:txBody>
      </p:sp>
    </p:spTree>
    <p:extLst>
      <p:ext uri="{BB962C8B-B14F-4D97-AF65-F5344CB8AC3E}">
        <p14:creationId xmlns:p14="http://schemas.microsoft.com/office/powerpoint/2010/main" xmlns="" val="603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7" y="6193308"/>
            <a:ext cx="518983" cy="5189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1</a:t>
            </a:r>
          </a:p>
        </p:txBody>
      </p:sp>
      <p:sp>
        <p:nvSpPr>
          <p:cNvPr id="9" name="Prostokąt 8"/>
          <p:cNvSpPr/>
          <p:nvPr/>
        </p:nvSpPr>
        <p:spPr>
          <a:xfrm>
            <a:off x="455839" y="381000"/>
            <a:ext cx="11393261" cy="5562600"/>
          </a:xfrm>
          <a:prstGeom prst="rect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11" name="Prostokąt 10"/>
          <p:cNvSpPr/>
          <p:nvPr/>
        </p:nvSpPr>
        <p:spPr>
          <a:xfrm>
            <a:off x="3286125" y="447675"/>
            <a:ext cx="853180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600" b="1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Podczas Mszy Świętej modlitwy „Ojcze nasz” nie kończymy słowem „Amen”. Ma ona swój ciąg dalszy w modlitwie, którą z rozłożonymi rękoma odmawia kapłan (zwanej </a:t>
            </a:r>
            <a:r>
              <a:rPr lang="pl-PL" sz="2600" b="1" dirty="0" err="1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embolizmem</a:t>
            </a:r>
            <a:r>
              <a:rPr lang="pl-PL" sz="2600" b="1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):</a:t>
            </a:r>
          </a:p>
          <a:p>
            <a:endParaRPr lang="pl-PL" sz="2400" b="1" dirty="0">
              <a:solidFill>
                <a:schemeClr val="accent5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600074" y="2419349"/>
            <a:ext cx="1119187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800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„Wybaw nas, Panie, od zła wszelkiego i obdarz nasze czasy pokojem. Wspomóż nas w swoim miłosierdziu, abyśmy zawsze wolni od grzechu i bezpieczni od wszelkiego zamętu, pełni nadziei oczekiwali przyjścia naszego Zbawiciela, Jezusa Chrystusa”. </a:t>
            </a:r>
          </a:p>
          <a:p>
            <a:endParaRPr lang="pl-PL" sz="2800" dirty="0" smtClean="0">
              <a:solidFill>
                <a:schemeClr val="accent5">
                  <a:lumMod val="75000"/>
                </a:schemeClr>
              </a:solidFill>
              <a:latin typeface="Georgia" pitchFamily="18" charset="0"/>
            </a:endParaRPr>
          </a:p>
          <a:p>
            <a:r>
              <a:rPr lang="pl-PL" sz="2800" b="1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Odpowiadamy:  </a:t>
            </a:r>
          </a:p>
          <a:p>
            <a:r>
              <a:rPr lang="pl-PL" sz="2800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„Bo Twoje jest królestwo i potęga, i chwała na wieki”.</a:t>
            </a:r>
            <a:r>
              <a:rPr lang="pl-PL" sz="2800" dirty="0" smtClean="0"/>
              <a:t/>
            </a:r>
            <a:br>
              <a:rPr lang="pl-PL" sz="2800" dirty="0" smtClean="0"/>
            </a:br>
            <a:endParaRPr lang="pl-PL" sz="2800" b="1" dirty="0" smtClean="0">
              <a:solidFill>
                <a:schemeClr val="accent5">
                  <a:lumMod val="75000"/>
                </a:schemeClr>
              </a:solidFill>
              <a:latin typeface="Georgia" pitchFamily="18" charset="0"/>
            </a:endParaRPr>
          </a:p>
          <a:p>
            <a:endParaRPr lang="pl-PL" sz="2400" dirty="0" smtClean="0">
              <a:solidFill>
                <a:schemeClr val="accent5">
                  <a:lumMod val="75000"/>
                </a:schemeClr>
              </a:solidFill>
              <a:latin typeface="Georgia" pitchFamily="18" charset="0"/>
            </a:endParaRPr>
          </a:p>
          <a:p>
            <a:r>
              <a:rPr lang="pl-PL" sz="3600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/>
            </a:r>
            <a:br>
              <a:rPr lang="pl-PL" sz="3600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</a:br>
            <a:endParaRPr lang="pl-PL" sz="3600" dirty="0">
              <a:solidFill>
                <a:schemeClr val="accent5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2050" name="Picture 2" descr="D:\K.Tomiak\Katecheza\Wyd. św. W\Zdjęcia MSZA\IMG_09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540" y="514350"/>
            <a:ext cx="2633472" cy="17556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9429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7" y="6193308"/>
            <a:ext cx="518983" cy="5189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2</a:t>
            </a:r>
            <a:endParaRPr lang="pl-PL" dirty="0">
              <a:solidFill>
                <a:schemeClr val="tx1"/>
              </a:solidFill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455839" y="381000"/>
            <a:ext cx="11393261" cy="5562600"/>
          </a:xfrm>
          <a:prstGeom prst="rect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16" name="Prostokąt 15"/>
          <p:cNvSpPr/>
          <p:nvPr/>
        </p:nvSpPr>
        <p:spPr>
          <a:xfrm>
            <a:off x="552450" y="581025"/>
            <a:ext cx="1195387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Podczas każdej Mszy Świętej kapłan, w imieniu wszystkich zgromadzonych, prosi Chrystusa: </a:t>
            </a:r>
          </a:p>
          <a:p>
            <a:endParaRPr lang="pl-PL" sz="2800" dirty="0" smtClean="0">
              <a:solidFill>
                <a:schemeClr val="accent5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590550" y="1562100"/>
            <a:ext cx="1148715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800" b="1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„nie zważaj na grzechy nasze, lecz na wiarę swojego Kościoła </a:t>
            </a:r>
          </a:p>
          <a:p>
            <a:pPr algn="just"/>
            <a:r>
              <a:rPr lang="pl-PL" sz="2800" b="1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i zgodnie z Twoją wolą napełniaj go pokojem i doprowadź </a:t>
            </a:r>
          </a:p>
          <a:p>
            <a:pPr algn="just"/>
            <a:r>
              <a:rPr lang="pl-PL" sz="2800" b="1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do pełnej jedności”</a:t>
            </a:r>
            <a:r>
              <a:rPr lang="pl-PL" sz="2800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.</a:t>
            </a:r>
          </a:p>
          <a:p>
            <a:endParaRPr lang="pl-PL" sz="2800" dirty="0" smtClean="0">
              <a:solidFill>
                <a:schemeClr val="accent5">
                  <a:lumMod val="75000"/>
                </a:schemeClr>
              </a:solidFill>
              <a:latin typeface="Georgia" pitchFamily="18" charset="0"/>
            </a:endParaRPr>
          </a:p>
          <a:p>
            <a:endParaRPr lang="pl-PL" sz="2800" dirty="0"/>
          </a:p>
        </p:txBody>
      </p:sp>
      <p:pic>
        <p:nvPicPr>
          <p:cNvPr id="3074" name="Picture 2" descr="C:\Users\Krzysztof\Desktop\handshake-1471563_960_7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2" y="3228975"/>
            <a:ext cx="2925763" cy="2173288"/>
          </a:xfrm>
          <a:prstGeom prst="rect">
            <a:avLst/>
          </a:prstGeom>
          <a:noFill/>
        </p:spPr>
      </p:pic>
      <p:sp>
        <p:nvSpPr>
          <p:cNvPr id="19" name="pole tekstowe 18"/>
          <p:cNvSpPr txBox="1"/>
          <p:nvPr/>
        </p:nvSpPr>
        <p:spPr>
          <a:xfrm>
            <a:off x="3667125" y="3086100"/>
            <a:ext cx="8391525" cy="3021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Następnie przekazuje pokój Chrystusowy i zachęca nas, byśmy czynili podobnie.</a:t>
            </a:r>
          </a:p>
          <a:p>
            <a:r>
              <a:rPr lang="pl-PL" sz="2800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Podanie ręki lub ukłon głową oznacza, że życzę drugiej osobie tego, co dobre, pragnę zgody, obdarzam pokojem; a jeśli kogoś skrzywdziłem – proszę o przebaczenie.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69429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allAtOnce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7" y="6193308"/>
            <a:ext cx="518983" cy="5189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3</a:t>
            </a:r>
            <a:endParaRPr lang="pl-PL" dirty="0">
              <a:solidFill>
                <a:schemeClr val="tx1"/>
              </a:solidFill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455839" y="381000"/>
            <a:ext cx="11393261" cy="5562600"/>
          </a:xfrm>
          <a:prstGeom prst="rect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16" name="Prostokąt 15"/>
          <p:cNvSpPr/>
          <p:nvPr/>
        </p:nvSpPr>
        <p:spPr>
          <a:xfrm>
            <a:off x="552450" y="581025"/>
            <a:ext cx="119538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Następnie, wspólnie śpiewamy lub mówimy:</a:t>
            </a:r>
          </a:p>
          <a:p>
            <a:endParaRPr lang="pl-PL" sz="2800" dirty="0" smtClean="0">
              <a:solidFill>
                <a:schemeClr val="accent5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714375" y="3876675"/>
            <a:ext cx="114776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Baranku Boży, który gładzisz grzechy świata, zmiłuj się nad nami.</a:t>
            </a:r>
            <a:br>
              <a:rPr lang="pl-PL" sz="2800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</a:br>
            <a:r>
              <a:rPr lang="pl-PL" sz="2800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Baranku Boży, który gładzisz grzechy świata, zmiłuj się nad nami.</a:t>
            </a:r>
            <a:br>
              <a:rPr lang="pl-PL" sz="2800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</a:br>
            <a:r>
              <a:rPr lang="pl-PL" sz="2800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Baranku Boży, który gładzisz grzechy świata, obdarz nas pokojem.</a:t>
            </a:r>
            <a:endParaRPr lang="pl-PL" dirty="0">
              <a:solidFill>
                <a:schemeClr val="accent5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4098" name="Picture 2" descr="D:\Pobrane\the-lamb-29143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5461" y="1168399"/>
            <a:ext cx="3466308" cy="25997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69429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7" y="6193308"/>
            <a:ext cx="518983" cy="5189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4</a:t>
            </a:r>
            <a:endParaRPr lang="pl-PL" dirty="0">
              <a:solidFill>
                <a:schemeClr val="tx1"/>
              </a:solidFill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632255" y="678027"/>
            <a:ext cx="10894218" cy="5745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BIBLIOGRAFIA</a:t>
            </a:r>
            <a:endParaRPr lang="pl-PL" sz="40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sz="2400" i="1" dirty="0" smtClean="0">
                <a:latin typeface="Arial" pitchFamily="34" charset="0"/>
                <a:ea typeface="Fira Sans" pitchFamily="34" charset="0"/>
                <a:cs typeface="Arial" pitchFamily="34" charset="0"/>
              </a:rPr>
              <a:t>Przyjmujemy Pana Jezusa. Podręcznik dla klasy trzeciej szkoły podstawowej</a:t>
            </a:r>
            <a:r>
              <a:rPr lang="pl-PL" sz="2400" dirty="0" smtClean="0">
                <a:latin typeface="Arial" pitchFamily="34" charset="0"/>
                <a:ea typeface="Fira Sans" pitchFamily="34" charset="0"/>
                <a:cs typeface="Arial" pitchFamily="34" charset="0"/>
              </a:rPr>
              <a:t>, red. ks. prof. J. Szpet, D. Jackowiak. Wydawnictwo Święty Wojciech, Poznań 2013, s. 110-111.</a:t>
            </a:r>
          </a:p>
          <a:p>
            <a:endParaRPr lang="pl-PL" sz="2400" dirty="0" smtClean="0">
              <a:latin typeface="Arial" pitchFamily="34" charset="0"/>
              <a:ea typeface="Fira Sans" pitchFamily="34" charset="0"/>
              <a:cs typeface="Arial" pitchFamily="34" charset="0"/>
            </a:endParaRPr>
          </a:p>
          <a:p>
            <a:r>
              <a:rPr lang="pl-PL" sz="2400" i="1" dirty="0" smtClean="0">
                <a:latin typeface="Arial" pitchFamily="34" charset="0"/>
                <a:ea typeface="Fira Sans" pitchFamily="34" charset="0"/>
                <a:cs typeface="Arial" pitchFamily="34" charset="0"/>
              </a:rPr>
              <a:t>Przyjmujemy Pana Jezusa. Poradnik metodyczny. Trzecia klasa szkoły podstawowej</a:t>
            </a:r>
            <a:r>
              <a:rPr lang="pl-PL" sz="2400" dirty="0" smtClean="0">
                <a:latin typeface="Arial" pitchFamily="34" charset="0"/>
                <a:ea typeface="Fira Sans" pitchFamily="34" charset="0"/>
                <a:cs typeface="Arial" pitchFamily="34" charset="0"/>
              </a:rPr>
              <a:t>, red. ks. prof. J. Szpet, D. Jackowiak. Wydawnictwo Święty Wojciech, Poznań 2013, s. 194-197.</a:t>
            </a:r>
          </a:p>
          <a:p>
            <a:endParaRPr lang="pl-PL" sz="2400" dirty="0" smtClean="0">
              <a:latin typeface="Arial" pitchFamily="34" charset="0"/>
              <a:ea typeface="Fira Sans" pitchFamily="34" charset="0"/>
              <a:cs typeface="Arial" pitchFamily="34" charset="0"/>
            </a:endParaRPr>
          </a:p>
          <a:p>
            <a:r>
              <a:rPr lang="pl-PL" sz="2400" i="1" dirty="0" smtClean="0">
                <a:latin typeface="Arial" pitchFamily="34" charset="0"/>
                <a:ea typeface="Fira Sans" pitchFamily="34" charset="0"/>
                <a:cs typeface="Arial" pitchFamily="34" charset="0"/>
              </a:rPr>
              <a:t>Mszał Rzymski dla diecezji polskich</a:t>
            </a:r>
            <a:r>
              <a:rPr lang="pl-PL" sz="2400" dirty="0" smtClean="0">
                <a:latin typeface="Arial" pitchFamily="34" charset="0"/>
                <a:ea typeface="Fira Sans" pitchFamily="34" charset="0"/>
                <a:cs typeface="Arial" pitchFamily="34" charset="0"/>
              </a:rPr>
              <a:t>, </a:t>
            </a:r>
            <a:r>
              <a:rPr lang="pl-PL" sz="2400" dirty="0" err="1" smtClean="0">
                <a:latin typeface="Arial" pitchFamily="34" charset="0"/>
                <a:ea typeface="Fira Sans" pitchFamily="34" charset="0"/>
                <a:cs typeface="Arial" pitchFamily="34" charset="0"/>
              </a:rPr>
              <a:t>Pallotinum</a:t>
            </a:r>
            <a:r>
              <a:rPr lang="pl-PL" sz="2400" dirty="0" smtClean="0">
                <a:latin typeface="Arial" pitchFamily="34" charset="0"/>
                <a:ea typeface="Fira Sans" pitchFamily="34" charset="0"/>
                <a:cs typeface="Arial" pitchFamily="34" charset="0"/>
              </a:rPr>
              <a:t>, Poznań 2009, s. 371*-374*.</a:t>
            </a:r>
          </a:p>
          <a:p>
            <a:endParaRPr lang="pl-PL" sz="40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sz="4000" b="1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FOTOGRAFIE</a:t>
            </a:r>
          </a:p>
          <a:p>
            <a:endParaRPr lang="pl-PL" sz="32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sz="3200" baseline="30000" dirty="0" err="1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pixabay.com</a:t>
            </a:r>
            <a:r>
              <a:rPr lang="pl-PL" sz="32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, K. Tomiak</a:t>
            </a:r>
            <a:endParaRPr lang="pl-PL" sz="32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dirty="0" smtClean="0"/>
              <a:t>          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76989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</TotalTime>
  <Words>247</Words>
  <Application>Microsoft Office PowerPoint</Application>
  <PresentationFormat>Niestandardowy</PresentationFormat>
  <Paragraphs>35</Paragraphs>
  <Slides>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7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Joanna Witczak</dc:creator>
  <cp:lastModifiedBy>Krzysztof Tomiak</cp:lastModifiedBy>
  <cp:revision>77</cp:revision>
  <dcterms:created xsi:type="dcterms:W3CDTF">2017-07-14T09:59:13Z</dcterms:created>
  <dcterms:modified xsi:type="dcterms:W3CDTF">2018-02-20T14:15:16Z</dcterms:modified>
</cp:coreProperties>
</file>