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2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0A23"/>
    <a:srgbClr val="C00000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-46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Podczas liturgii słowa </a:t>
            </a:r>
          </a:p>
          <a:p>
            <a:pPr>
              <a:lnSpc>
                <a:spcPct val="100000"/>
              </a:lnSpc>
            </a:pPr>
            <a:r>
              <a:rPr lang="pl-PL" sz="40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wsłuchujemy się w słowo Boże</a:t>
            </a:r>
            <a:endParaRPr lang="pl-PL" sz="4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K.Tomiak\Katecheza\Wyd. św. W\31 lekcja IIISP\IMG_00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33110" y="-4518660"/>
            <a:ext cx="23701248" cy="1580083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04799" y="2726723"/>
            <a:ext cx="12570940" cy="1469261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570025" y="273414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Podczas mszy świętej wsłuchujemy się w słowo Boże</a:t>
            </a:r>
            <a:endParaRPr lang="pl-PL" sz="48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rzysztof\Desktop\33\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956" y="-715146"/>
            <a:ext cx="12220956" cy="8147304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-228600" y="0"/>
            <a:ext cx="13468350" cy="239282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8186" y="161925"/>
            <a:ext cx="12063813" cy="3088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Miejscem sprawowania liturgii słowa jest ambona. Słowo to pochodzi od greckiego </a:t>
            </a:r>
            <a:r>
              <a:rPr lang="el-GR" sz="3200" b="1" dirty="0" smtClean="0">
                <a:solidFill>
                  <a:schemeClr val="bg1"/>
                </a:solidFill>
                <a:latin typeface="Georgia" pitchFamily="18" charset="0"/>
              </a:rPr>
              <a:t>ἀναβαίνω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 [</a:t>
            </a:r>
            <a:r>
              <a:rPr lang="pl-PL" sz="3200" dirty="0" err="1" smtClean="0">
                <a:solidFill>
                  <a:schemeClr val="bg1"/>
                </a:solidFill>
                <a:latin typeface="Georgia" pitchFamily="18" charset="0"/>
              </a:rPr>
              <a:t>anabaino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], co oznacza: wchodzić do góry. Wygląd ambon, które przez wieki budowano </a:t>
            </a:r>
          </a:p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 kościołach wyjaśnia nam pochodzenie tej nazwy.</a:t>
            </a:r>
          </a:p>
          <a:p>
            <a:endParaRPr lang="pl-PL" sz="4000" i="1" baseline="30000" dirty="0">
              <a:solidFill>
                <a:schemeClr val="bg1"/>
              </a:solidFill>
              <a:latin typeface="Adobe Garamond Pro" pitchFamily="18" charset="-18"/>
            </a:endParaRPr>
          </a:p>
          <a:p>
            <a:endParaRPr lang="pl-PL" sz="4000" dirty="0">
              <a:latin typeface="Adobe Garamond Pro" pitchFamily="18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rzysztof\Desktop\hhh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8136" y="-722460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890437" y="4114801"/>
            <a:ext cx="6517759" cy="15240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970847" y="4243767"/>
            <a:ext cx="63912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Współcześnie ambona znajduje się w prezbiterium</a:t>
            </a:r>
            <a:r>
              <a:rPr lang="pl-PL" sz="3600" i="1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pl-PL" sz="3600" i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2" descr="D:\K.Tomiak\Katecheza\Wyd. św. W\31 lekcja IIISP\31 lekcja III SP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8113" y="-1402647"/>
            <a:ext cx="15800832" cy="10533888"/>
          </a:xfrm>
          <a:prstGeom prst="rect">
            <a:avLst/>
          </a:prstGeom>
          <a:noFill/>
        </p:spPr>
      </p:pic>
      <p:sp>
        <p:nvSpPr>
          <p:cNvPr id="77" name="Prostokąt 76"/>
          <p:cNvSpPr/>
          <p:nvPr/>
        </p:nvSpPr>
        <p:spPr>
          <a:xfrm>
            <a:off x="2604977" y="850604"/>
            <a:ext cx="8984511" cy="4848447"/>
          </a:xfrm>
          <a:prstGeom prst="rect">
            <a:avLst/>
          </a:prstGeom>
          <a:solidFill>
            <a:srgbClr val="BA0A2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400" dirty="0">
              <a:latin typeface="Georgia" pitchFamily="18" charset="0"/>
            </a:endParaRPr>
          </a:p>
        </p:txBody>
      </p:sp>
      <p:sp>
        <p:nvSpPr>
          <p:cNvPr id="1029" name="AutoShape 5"/>
          <p:cNvSpPr>
            <a:spLocks noChangeAspect="1" noChangeArrowheads="1" noTextEdit="1"/>
          </p:cNvSpPr>
          <p:nvPr/>
        </p:nvSpPr>
        <p:spPr bwMode="auto">
          <a:xfrm>
            <a:off x="450850" y="169863"/>
            <a:ext cx="11250613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400" baseline="-25000" dirty="0">
              <a:latin typeface="Georgia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  <a:latin typeface="Georgia" pitchFamily="18" charset="0"/>
                <a:ea typeface="Fira Sans" panose="020B0503050000020004" pitchFamily="34" charset="0"/>
              </a:rPr>
              <a:t>3</a:t>
            </a:r>
            <a:endParaRPr lang="pl-PL" sz="1400" dirty="0">
              <a:solidFill>
                <a:schemeClr val="tx1"/>
              </a:solidFill>
              <a:latin typeface="Georgia" pitchFamily="18" charset="0"/>
              <a:ea typeface="Fira Sans" panose="020B0503050000020004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558800" y="277813"/>
            <a:ext cx="2038350" cy="544513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2597150" y="277813"/>
            <a:ext cx="1941513" cy="544513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4538663" y="277813"/>
            <a:ext cx="2708275" cy="544513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7246938" y="277813"/>
            <a:ext cx="4356100" cy="544513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558800" y="822326"/>
            <a:ext cx="2038350" cy="598488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558800" y="1420813"/>
            <a:ext cx="2038350" cy="598488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558800" y="2019301"/>
            <a:ext cx="2038350" cy="598488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558800" y="2617788"/>
            <a:ext cx="2038350" cy="544513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558800" y="3162301"/>
            <a:ext cx="2038350" cy="2519363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2597150" y="268288"/>
            <a:ext cx="9525" cy="542290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4538663" y="268288"/>
            <a:ext cx="7938" cy="542290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7246938" y="268288"/>
            <a:ext cx="9525" cy="542290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549275" y="804863"/>
            <a:ext cx="11063288" cy="34925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549275" y="1420813"/>
            <a:ext cx="11063288" cy="7938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549275" y="2019301"/>
            <a:ext cx="11063288" cy="7938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549275" y="2617788"/>
            <a:ext cx="11063288" cy="9525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549275" y="3162301"/>
            <a:ext cx="11063288" cy="9525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558800" y="268288"/>
            <a:ext cx="7938" cy="542290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11603038" y="268288"/>
            <a:ext cx="9525" cy="542290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auto">
          <a:xfrm>
            <a:off x="549275" y="277813"/>
            <a:ext cx="11063288" cy="7938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51" name="Rectangle 27"/>
          <p:cNvSpPr>
            <a:spLocks noChangeArrowheads="1"/>
          </p:cNvSpPr>
          <p:nvPr/>
        </p:nvSpPr>
        <p:spPr bwMode="auto">
          <a:xfrm>
            <a:off x="549275" y="5681663"/>
            <a:ext cx="11063288" cy="9525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sz="1400">
              <a:latin typeface="Georgia" pitchFamily="18" charset="0"/>
            </a:endParaRPr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auto">
          <a:xfrm>
            <a:off x="709613" y="403226"/>
            <a:ext cx="577081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Części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auto">
          <a:xfrm>
            <a:off x="1317625" y="403226"/>
            <a:ext cx="122148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liturgii słowa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auto">
          <a:xfrm>
            <a:off x="3249613" y="403226"/>
            <a:ext cx="625171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Źródło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55" name="Rectangle 31"/>
          <p:cNvSpPr>
            <a:spLocks noChangeArrowheads="1"/>
          </p:cNvSpPr>
          <p:nvPr/>
        </p:nvSpPr>
        <p:spPr bwMode="auto">
          <a:xfrm>
            <a:off x="4708525" y="403226"/>
            <a:ext cx="256320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Osoba czytająca/śpiewająca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8142288" y="403226"/>
            <a:ext cx="271869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Słowa dialogu podczas czytań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647700" y="974726"/>
            <a:ext cx="886461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I czytanie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auto">
          <a:xfrm>
            <a:off x="2678113" y="974726"/>
            <a:ext cx="129843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Stary Testament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59" name="Rectangle 35"/>
          <p:cNvSpPr>
            <a:spLocks noChangeArrowheads="1"/>
          </p:cNvSpPr>
          <p:nvPr/>
        </p:nvSpPr>
        <p:spPr bwMode="auto">
          <a:xfrm>
            <a:off x="4627563" y="974726"/>
            <a:ext cx="5241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Lektor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60" name="Rectangle 36"/>
          <p:cNvSpPr>
            <a:spLocks noChangeArrowheads="1"/>
          </p:cNvSpPr>
          <p:nvPr/>
        </p:nvSpPr>
        <p:spPr bwMode="auto">
          <a:xfrm>
            <a:off x="7337425" y="857251"/>
            <a:ext cx="12711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Oto słowo Boże.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62" name="Rectangle 38"/>
          <p:cNvSpPr>
            <a:spLocks noChangeArrowheads="1"/>
          </p:cNvSpPr>
          <p:nvPr/>
        </p:nvSpPr>
        <p:spPr bwMode="auto">
          <a:xfrm>
            <a:off x="7453313" y="1108076"/>
            <a:ext cx="197810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- Bogu niech będą dzięki.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63" name="Rectangle 39"/>
          <p:cNvSpPr>
            <a:spLocks noChangeArrowheads="1"/>
          </p:cNvSpPr>
          <p:nvPr/>
        </p:nvSpPr>
        <p:spPr bwMode="auto">
          <a:xfrm>
            <a:off x="647700" y="1573213"/>
            <a:ext cx="61555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Psalm 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64" name="Rectangle 40"/>
          <p:cNvSpPr>
            <a:spLocks noChangeArrowheads="1"/>
          </p:cNvSpPr>
          <p:nvPr/>
        </p:nvSpPr>
        <p:spPr bwMode="auto">
          <a:xfrm>
            <a:off x="1211263" y="1573213"/>
            <a:ext cx="132889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responsoryjny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65" name="Rectangle 41"/>
          <p:cNvSpPr>
            <a:spLocks noChangeArrowheads="1"/>
          </p:cNvSpPr>
          <p:nvPr/>
        </p:nvSpPr>
        <p:spPr bwMode="auto">
          <a:xfrm>
            <a:off x="2678113" y="1447801"/>
            <a:ext cx="105317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Stary i Nowy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Testament 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68" name="Rectangle 44"/>
          <p:cNvSpPr>
            <a:spLocks noChangeArrowheads="1"/>
          </p:cNvSpPr>
          <p:nvPr/>
        </p:nvSpPr>
        <p:spPr bwMode="auto">
          <a:xfrm>
            <a:off x="4627563" y="1573213"/>
            <a:ext cx="55303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Kantor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69" name="Rectangle 45"/>
          <p:cNvSpPr>
            <a:spLocks noChangeArrowheads="1"/>
          </p:cNvSpPr>
          <p:nvPr/>
        </p:nvSpPr>
        <p:spPr bwMode="auto">
          <a:xfrm>
            <a:off x="7337425" y="1573213"/>
            <a:ext cx="252152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Refren Psalmu </a:t>
            </a:r>
            <a:r>
              <a:rPr kumimoji="0" lang="pl-PL" sz="1400" b="0" i="0" u="none" strike="noStrike" cap="none" normalizeH="0" baseline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responsoryjnego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70" name="Rectangle 46"/>
          <p:cNvSpPr>
            <a:spLocks noChangeArrowheads="1"/>
          </p:cNvSpPr>
          <p:nvPr/>
        </p:nvSpPr>
        <p:spPr bwMode="auto">
          <a:xfrm>
            <a:off x="647700" y="2171701"/>
            <a:ext cx="966611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II czytanie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71" name="Rectangle 47"/>
          <p:cNvSpPr>
            <a:spLocks noChangeArrowheads="1"/>
          </p:cNvSpPr>
          <p:nvPr/>
        </p:nvSpPr>
        <p:spPr bwMode="auto">
          <a:xfrm>
            <a:off x="2678113" y="2171701"/>
            <a:ext cx="133850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Nowy Testament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72" name="Rectangle 48"/>
          <p:cNvSpPr>
            <a:spLocks noChangeArrowheads="1"/>
          </p:cNvSpPr>
          <p:nvPr/>
        </p:nvSpPr>
        <p:spPr bwMode="auto">
          <a:xfrm>
            <a:off x="4627563" y="2171701"/>
            <a:ext cx="5241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Lektor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73" name="Rectangle 49"/>
          <p:cNvSpPr>
            <a:spLocks noChangeArrowheads="1"/>
          </p:cNvSpPr>
          <p:nvPr/>
        </p:nvSpPr>
        <p:spPr bwMode="auto">
          <a:xfrm>
            <a:off x="7337425" y="2054226"/>
            <a:ext cx="12711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Oto słowo Boże.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75" name="Rectangle 51"/>
          <p:cNvSpPr>
            <a:spLocks noChangeArrowheads="1"/>
          </p:cNvSpPr>
          <p:nvPr/>
        </p:nvSpPr>
        <p:spPr bwMode="auto">
          <a:xfrm>
            <a:off x="7453313" y="2305051"/>
            <a:ext cx="197810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- Bogu niech będą dzięki.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76" name="Rectangle 52"/>
          <p:cNvSpPr>
            <a:spLocks noChangeArrowheads="1"/>
          </p:cNvSpPr>
          <p:nvPr/>
        </p:nvSpPr>
        <p:spPr bwMode="auto">
          <a:xfrm>
            <a:off x="647700" y="2743201"/>
            <a:ext cx="1739259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Aklamacja Alleluja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77" name="Rectangle 53"/>
          <p:cNvSpPr>
            <a:spLocks noChangeArrowheads="1"/>
          </p:cNvSpPr>
          <p:nvPr/>
        </p:nvSpPr>
        <p:spPr bwMode="auto">
          <a:xfrm>
            <a:off x="2678113" y="2743201"/>
            <a:ext cx="156613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Lekcjonarz mszalny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78" name="Rectangle 54"/>
          <p:cNvSpPr>
            <a:spLocks noChangeArrowheads="1"/>
          </p:cNvSpPr>
          <p:nvPr/>
        </p:nvSpPr>
        <p:spPr bwMode="auto">
          <a:xfrm>
            <a:off x="4627563" y="2743201"/>
            <a:ext cx="1628651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Kantor, chór/</a:t>
            </a:r>
            <a:r>
              <a:rPr kumimoji="0" lang="pl-PL" sz="1400" b="0" i="0" u="none" strike="noStrike" cap="none" normalizeH="0" baseline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schola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81" name="Rectangle 57"/>
          <p:cNvSpPr>
            <a:spLocks noChangeArrowheads="1"/>
          </p:cNvSpPr>
          <p:nvPr/>
        </p:nvSpPr>
        <p:spPr bwMode="auto">
          <a:xfrm>
            <a:off x="7337425" y="2743201"/>
            <a:ext cx="605935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Alleluja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82" name="Rectangle 58"/>
          <p:cNvSpPr>
            <a:spLocks noChangeArrowheads="1"/>
          </p:cNvSpPr>
          <p:nvPr/>
        </p:nvSpPr>
        <p:spPr bwMode="auto">
          <a:xfrm>
            <a:off x="647700" y="4279901"/>
            <a:ext cx="95699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Ewangelia</a:t>
            </a:r>
            <a:endParaRPr kumimoji="0" lang="pl-PL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83" name="Rectangle 59"/>
          <p:cNvSpPr>
            <a:spLocks noChangeArrowheads="1"/>
          </p:cNvSpPr>
          <p:nvPr/>
        </p:nvSpPr>
        <p:spPr bwMode="auto">
          <a:xfrm>
            <a:off x="2678113" y="4279901"/>
            <a:ext cx="133850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Nowy Testament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84" name="Rectangle 60"/>
          <p:cNvSpPr>
            <a:spLocks noChangeArrowheads="1"/>
          </p:cNvSpPr>
          <p:nvPr/>
        </p:nvSpPr>
        <p:spPr bwMode="auto">
          <a:xfrm>
            <a:off x="4627563" y="4279901"/>
            <a:ext cx="234679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Kapłan (prezbiter lub diakon)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86" name="Rectangle 62"/>
          <p:cNvSpPr>
            <a:spLocks noChangeArrowheads="1"/>
          </p:cNvSpPr>
          <p:nvPr/>
        </p:nvSpPr>
        <p:spPr bwMode="auto">
          <a:xfrm>
            <a:off x="7337425" y="3260726"/>
            <a:ext cx="992259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Pan z wami.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88" name="Rectangle 64"/>
          <p:cNvSpPr>
            <a:spLocks noChangeArrowheads="1"/>
          </p:cNvSpPr>
          <p:nvPr/>
        </p:nvSpPr>
        <p:spPr bwMode="auto">
          <a:xfrm>
            <a:off x="7453313" y="3511551"/>
            <a:ext cx="157895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- I z duchem twoim.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89" name="Rectangle 65"/>
          <p:cNvSpPr>
            <a:spLocks noChangeArrowheads="1"/>
          </p:cNvSpPr>
          <p:nvPr/>
        </p:nvSpPr>
        <p:spPr bwMode="auto">
          <a:xfrm>
            <a:off x="7337425" y="3770313"/>
            <a:ext cx="417101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pl-PL" sz="1400" b="0" i="1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Słowa ewangelii </a:t>
            </a:r>
            <a:r>
              <a:rPr kumimoji="0" lang="pl-PL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według świętego </a:t>
            </a:r>
            <a:r>
              <a:rPr lang="pl-PL" sz="1400" dirty="0" smtClean="0">
                <a:solidFill>
                  <a:srgbClr val="FFFFFF"/>
                </a:solidFill>
                <a:latin typeface="Georgia" pitchFamily="18" charset="0"/>
                <a:cs typeface="Arial" pitchFamily="34" charset="0"/>
              </a:rPr>
              <a:t>(kapłan wymienia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l-PL" sz="1400" dirty="0" smtClean="0">
                <a:solidFill>
                  <a:srgbClr val="FFFFFF"/>
                </a:solidFill>
                <a:latin typeface="Georgia" pitchFamily="18" charset="0"/>
                <a:cs typeface="Arial" pitchFamily="34" charset="0"/>
              </a:rPr>
              <a:t>imię jednego z 4 Ewangelistów)</a:t>
            </a:r>
            <a:endParaRPr lang="pl-PL" sz="1400" dirty="0" smtClean="0">
              <a:latin typeface="Georgia" pitchFamily="18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1400" dirty="0" smtClean="0">
                <a:solidFill>
                  <a:srgbClr val="FFFFFF"/>
                </a:solidFill>
                <a:latin typeface="Georgia" pitchFamily="18" charset="0"/>
                <a:cs typeface="Arial" pitchFamily="34" charset="0"/>
              </a:rPr>
              <a:t> </a:t>
            </a:r>
            <a:endParaRPr lang="pl-PL" sz="1400" dirty="0" smtClean="0"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93" name="Rectangle 69"/>
          <p:cNvSpPr>
            <a:spLocks noChangeArrowheads="1"/>
          </p:cNvSpPr>
          <p:nvPr/>
        </p:nvSpPr>
        <p:spPr bwMode="auto">
          <a:xfrm>
            <a:off x="7453313" y="4279901"/>
            <a:ext cx="17681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- Chwała Tobie, Panie.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94" name="Rectangle 70"/>
          <p:cNvSpPr>
            <a:spLocks noChangeArrowheads="1"/>
          </p:cNvSpPr>
          <p:nvPr/>
        </p:nvSpPr>
        <p:spPr bwMode="auto">
          <a:xfrm>
            <a:off x="7337425" y="4805363"/>
            <a:ext cx="151964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Oto słowo Pańskie.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1096" name="Rectangle 72"/>
          <p:cNvSpPr>
            <a:spLocks noChangeArrowheads="1"/>
          </p:cNvSpPr>
          <p:nvPr/>
        </p:nvSpPr>
        <p:spPr bwMode="auto">
          <a:xfrm>
            <a:off x="7453313" y="5048251"/>
            <a:ext cx="1931619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  <a:cs typeface="Arial" pitchFamily="34" charset="0"/>
              </a:rPr>
              <a:t>- Chwała Tobie, Chryste.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0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0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0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8" grpId="0" build="allAtOnce"/>
      <p:bldP spid="1059" grpId="0" build="allAtOnce"/>
      <p:bldP spid="1060" grpId="0" build="allAtOnce"/>
      <p:bldP spid="1062" grpId="0" build="allAtOnce"/>
      <p:bldP spid="1065" grpId="0" build="allAtOnce"/>
      <p:bldP spid="1068" grpId="0" build="allAtOnce"/>
      <p:bldP spid="1069" grpId="0" build="allAtOnce"/>
      <p:bldP spid="1071" grpId="0" build="allAtOnce"/>
      <p:bldP spid="1072" grpId="0" build="allAtOnce"/>
      <p:bldP spid="1073" grpId="0" build="allAtOnce"/>
      <p:bldP spid="1075" grpId="0" build="allAtOnce"/>
      <p:bldP spid="1077" grpId="0" build="allAtOnce"/>
      <p:bldP spid="1078" grpId="0" build="allAtOnce"/>
      <p:bldP spid="1081" grpId="0" build="allAtOnce"/>
      <p:bldP spid="1083" grpId="0" build="allAtOnce"/>
      <p:bldP spid="1084" grpId="0" build="allAtOnce"/>
      <p:bldP spid="1086" grpId="0" build="allAtOnce"/>
      <p:bldP spid="1088" grpId="0" build="allAtOnce"/>
      <p:bldP spid="1089" grpId="0" build="allAtOnce"/>
      <p:bldP spid="1093" grpId="0" build="allAtOnce"/>
      <p:bldP spid="1094" grpId="0" build="allAtOnce"/>
      <p:bldP spid="1096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795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podstawowej, red. </a:t>
            </a:r>
            <a:r>
              <a:rPr lang="pl-PL" sz="2000" dirty="0">
                <a:latin typeface="Arial" pitchFamily="34" charset="0"/>
                <a:ea typeface="Fira Sans" pitchFamily="34" charset="0"/>
                <a:cs typeface="Arial" pitchFamily="34" charset="0"/>
              </a:rPr>
              <a:t>k</a:t>
            </a:r>
            <a:r>
              <a:rPr lang="pl-PL" sz="20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prof. J. Szpet, D. Jackowiak. Wydawnictwo Święty Wojciech, Poznań 2013, s. 90-93.</a:t>
            </a:r>
          </a:p>
          <a:p>
            <a:endParaRPr lang="pl-PL" sz="2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0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podstawowej, </a:t>
            </a:r>
            <a:r>
              <a:rPr lang="pl-PL" sz="2000" dirty="0">
                <a:latin typeface="Arial" pitchFamily="34" charset="0"/>
                <a:ea typeface="Fira Sans" pitchFamily="34" charset="0"/>
                <a:cs typeface="Arial" pitchFamily="34" charset="0"/>
              </a:rPr>
              <a:t>red. ks. prof. J. Szpet, D. Jackowiak. Wydawnictwo </a:t>
            </a:r>
            <a:r>
              <a:rPr lang="pl-PL" sz="20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Święty Wojciech, Poznań 2013, s. 162-164.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pixabay.com, K. Tomiak</a:t>
            </a:r>
          </a:p>
          <a:p>
            <a:r>
              <a:rPr lang="pl-PL" dirty="0" smtClean="0"/>
              <a:t> 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262</Words>
  <Application>Microsoft Office PowerPoint</Application>
  <PresentationFormat>Niestandardowy</PresentationFormat>
  <Paragraphs>58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37</cp:revision>
  <dcterms:created xsi:type="dcterms:W3CDTF">2017-07-14T09:59:13Z</dcterms:created>
  <dcterms:modified xsi:type="dcterms:W3CDTF">2017-09-09T21:15:58Z</dcterms:modified>
</cp:coreProperties>
</file>