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5" r:id="rId8"/>
    <p:sldId id="263" r:id="rId9"/>
    <p:sldId id="264" r:id="rId10"/>
    <p:sldId id="261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B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8983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733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2145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351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819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106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68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0436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847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409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1123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2017-09-09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3 </a:t>
            </a:r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30</a:t>
            </a:r>
          </a:p>
          <a:p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„Chwała na wysokości Bogu”</a:t>
            </a: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8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32255" y="678027"/>
            <a:ext cx="10894218" cy="463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2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Przyjmujemy Pana Jezusa. Podręcznik dla klasy trzeciej szkoły podstawowej,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</a:t>
            </a:r>
            <a:r>
              <a:rPr lang="pl-PL" sz="2200" dirty="0">
                <a:latin typeface="Arial" pitchFamily="34" charset="0"/>
                <a:ea typeface="Fira Sans" pitchFamily="34" charset="0"/>
                <a:cs typeface="Arial" pitchFamily="34" charset="0"/>
              </a:rPr>
              <a:t>r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ed. ks. prof. J. Szpet, D. Jackowiak. Wydawnictwo Święty Wojciech, Poznań 2013, s. 82-83.</a:t>
            </a:r>
          </a:p>
          <a:p>
            <a:endParaRPr lang="pl-PL" sz="22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2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Przyjmujemy Pana Jezusa. Poradnik metodyczny. Trzecia klasa szkoły podstawowej, </a:t>
            </a:r>
            <a:r>
              <a:rPr lang="pl-PL" sz="2200" dirty="0">
                <a:latin typeface="Arial" pitchFamily="34" charset="0"/>
                <a:ea typeface="Fira Sans" pitchFamily="34" charset="0"/>
                <a:cs typeface="Arial" pitchFamily="34" charset="0"/>
              </a:rPr>
              <a:t>red. ks. 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prof. </a:t>
            </a:r>
            <a:r>
              <a:rPr lang="pl-PL" sz="2200" dirty="0">
                <a:latin typeface="Arial" pitchFamily="34" charset="0"/>
                <a:ea typeface="Fira Sans" pitchFamily="34" charset="0"/>
                <a:cs typeface="Arial" pitchFamily="34" charset="0"/>
              </a:rPr>
              <a:t>J. Szpet, D. 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Jackowiak. Wydawnictwo Święty Wojciech, Poznań 2013</a:t>
            </a:r>
            <a:r>
              <a:rPr lang="pl-PL" sz="2200" smtClean="0">
                <a:latin typeface="Arial" pitchFamily="34" charset="0"/>
                <a:ea typeface="Fira Sans" pitchFamily="34" charset="0"/>
                <a:cs typeface="Arial" pitchFamily="34" charset="0"/>
              </a:rPr>
              <a:t>, </a:t>
            </a:r>
          </a:p>
          <a:p>
            <a:r>
              <a:rPr lang="pl-PL" sz="2200" smtClean="0">
                <a:latin typeface="Arial" pitchFamily="34" charset="0"/>
                <a:ea typeface="Fira Sans" pitchFamily="34" charset="0"/>
                <a:cs typeface="Arial" pitchFamily="34" charset="0"/>
              </a:rPr>
              <a:t>s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. 146-149.</a:t>
            </a:r>
          </a:p>
          <a:p>
            <a:endParaRPr lang="pl-PL" sz="22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2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Mszał Rzymski dla diecezji polskich</a:t>
            </a:r>
            <a:r>
              <a:rPr lang="pl-PL" sz="2200" dirty="0">
                <a:latin typeface="Arial" pitchFamily="34" charset="0"/>
                <a:ea typeface="Fira Sans" pitchFamily="34" charset="0"/>
                <a:cs typeface="Arial" pitchFamily="34" charset="0"/>
              </a:rPr>
              <a:t>,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</a:t>
            </a:r>
            <a:r>
              <a:rPr lang="pl-PL" sz="2200" dirty="0" err="1" smtClean="0">
                <a:latin typeface="Arial" pitchFamily="34" charset="0"/>
                <a:ea typeface="Fira Sans" pitchFamily="34" charset="0"/>
                <a:cs typeface="Arial" pitchFamily="34" charset="0"/>
              </a:rPr>
              <a:t>Pallotinum</a:t>
            </a:r>
            <a:r>
              <a:rPr lang="pl-PL" sz="22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Poznań 2009, s. 11*.</a:t>
            </a:r>
          </a:p>
          <a:p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</a:p>
          <a:p>
            <a:r>
              <a:rPr lang="pl-PL" sz="32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pixabay.com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dirty="0" smtClean="0"/>
              <a:t>          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6989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.Tomiak\Katecheza\Wyd. św. W\30 lekcja IIIS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5525" y="-1303338"/>
            <a:ext cx="14649450" cy="1017746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-227887" y="2726724"/>
            <a:ext cx="12570940" cy="1144521"/>
          </a:xfrm>
          <a:prstGeom prst="rect">
            <a:avLst/>
          </a:prstGeom>
          <a:solidFill>
            <a:srgbClr val="C10B25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536354" y="3170490"/>
            <a:ext cx="9144000" cy="1842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baseline="30000" dirty="0" smtClean="0">
                <a:solidFill>
                  <a:schemeClr val="bg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„Chwała na wysokości Bogu”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60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.Tomiak\Katecheza\Wyd. św. W\30 lekcja IIIS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0" y="-615948"/>
            <a:ext cx="12211080" cy="855960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1</a:t>
            </a:r>
            <a:endParaRPr lang="pl-PL" dirty="0">
              <a:solidFill>
                <a:schemeClr val="tx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009883" y="327030"/>
            <a:ext cx="7411708" cy="1707832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054600" y="463639"/>
            <a:ext cx="7298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Każdy naród ma swój hymn. </a:t>
            </a:r>
          </a:p>
          <a:p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Hymnem Polski jest </a:t>
            </a:r>
            <a:r>
              <a:rPr lang="pl-PL" sz="2800" i="1" dirty="0" smtClean="0">
                <a:solidFill>
                  <a:schemeClr val="bg1"/>
                </a:solidFill>
                <a:latin typeface="Georgia" pitchFamily="18" charset="0"/>
              </a:rPr>
              <a:t>Mazurek Dąbrowskiego. </a:t>
            </a:r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</a:rPr>
              <a:t>Odśpiewajmy go wspólnie…</a:t>
            </a:r>
            <a:endParaRPr lang="pl-PL" sz="2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.Tomiak\Katecheza\Wyd. św. W\30 lekcja IIIS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0" y="-615948"/>
            <a:ext cx="12211080" cy="855960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61320" y="360608"/>
            <a:ext cx="11310550" cy="5615189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2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901520" y="463639"/>
            <a:ext cx="10870349" cy="895629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pl-PL" sz="2400" dirty="0" smtClean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1. Jeszcze </a:t>
            </a: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Polska nie zginęła,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Kiedy my żyjemy.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Co nam obca przemoc wzięła,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Szablą odbierzemy.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r</a:t>
            </a:r>
            <a:r>
              <a:rPr lang="pl-PL" sz="2400" b="1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ef. Marsz</a:t>
            </a:r>
            <a: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, marsz, Dąbrowski,</a:t>
            </a:r>
            <a:b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Z ziemi włoskiej do Polski.</a:t>
            </a:r>
            <a:b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Za twoim przewodem</a:t>
            </a:r>
            <a:b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b="1" dirty="0" err="1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Złączym</a:t>
            </a:r>
            <a: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 się z </a:t>
            </a:r>
            <a:r>
              <a:rPr lang="pl-PL" sz="2400" b="1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narodem.</a:t>
            </a:r>
            <a: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/>
            </a:r>
            <a:br>
              <a:rPr lang="pl-PL" sz="2400" b="1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endParaRPr lang="pl-PL" sz="2400" b="1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Georgia" pitchFamily="18" charset="0"/>
              <a:ea typeface="Fira Sans" panose="020B0503050000020004" pitchFamily="34" charset="0"/>
            </a:endParaRPr>
          </a:p>
          <a:p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2. </a:t>
            </a:r>
            <a:r>
              <a:rPr lang="pl-PL" sz="2400" dirty="0" err="1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Przejdziem</a:t>
            </a: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Wisłę, </a:t>
            </a:r>
            <a:r>
              <a:rPr lang="pl-PL" sz="2400" dirty="0" err="1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przejdziem</a:t>
            </a: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 Wartę,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 err="1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Będziem</a:t>
            </a: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 Polakami.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Dał nam przykład Bonaparte,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Jak zwyciężać mamy.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3. Jak </a:t>
            </a: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Czarniecki do Poznania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Po szwedzkim zaborze,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Dla ojczyzny ratowania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Wrócim się przez morze.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4. Już </a:t>
            </a: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tam ojciec do swej Basi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Mówi zapłakany –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Słuchaj jeno, pono nasi</a:t>
            </a:r>
            <a:b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Georgia" pitchFamily="18" charset="0"/>
                <a:ea typeface="Fira Sans" panose="020B0503050000020004" pitchFamily="34" charset="0"/>
              </a:rPr>
              <a:t>Biją w tarabany.</a:t>
            </a:r>
            <a:r>
              <a:rPr lang="pl-PL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/>
            </a:r>
            <a:br>
              <a:rPr lang="pl-PL" sz="2400" dirty="0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</a:br>
            <a:endParaRPr lang="pl-PL" sz="24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889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.Tomiak\Katecheza\Wyd. św. W\30 lekcja IIIS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7463" y="-812800"/>
            <a:ext cx="15020926" cy="9948863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3</a:t>
            </a:r>
          </a:p>
        </p:txBody>
      </p:sp>
      <p:sp>
        <p:nvSpPr>
          <p:cNvPr id="8" name="Prostokąt 7"/>
          <p:cNvSpPr/>
          <p:nvPr/>
        </p:nvSpPr>
        <p:spPr>
          <a:xfrm>
            <a:off x="982766" y="388227"/>
            <a:ext cx="10511327" cy="2673025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119116" y="445033"/>
            <a:ext cx="10235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Zaśpiewaliśmy najważniejszą pieśń dla Polaków.</a:t>
            </a:r>
          </a:p>
          <a:p>
            <a:endParaRPr lang="pl-PL" sz="3600" dirty="0">
              <a:latin typeface="Adobe Garamond Pro" pitchFamily="18" charset="-18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883392" y="1201003"/>
            <a:ext cx="906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Jak wyglądała nasza postawa?</a:t>
            </a:r>
          </a:p>
          <a:p>
            <a:endParaRPr lang="pl-PL" dirty="0">
              <a:latin typeface="Georgia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850693" y="2120806"/>
            <a:ext cx="950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Georgia" pitchFamily="18" charset="0"/>
              </a:rPr>
              <a:t>Jak zachowywaliśmy się podczas hymnu?</a:t>
            </a:r>
          </a:p>
        </p:txBody>
      </p:sp>
    </p:spTree>
    <p:extLst>
      <p:ext uri="{BB962C8B-B14F-4D97-AF65-F5344CB8AC3E}">
        <p14:creationId xmlns="" xmlns:p14="http://schemas.microsoft.com/office/powerpoint/2010/main" val="26942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1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.Tomiak\Katecheza\Wyd. św. W\30 lekcja IIISP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7388"/>
            <a:ext cx="13175142" cy="8815388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4</a:t>
            </a:r>
          </a:p>
        </p:txBody>
      </p:sp>
      <p:sp>
        <p:nvSpPr>
          <p:cNvPr id="8" name="Prostokąt 7"/>
          <p:cNvSpPr/>
          <p:nvPr/>
        </p:nvSpPr>
        <p:spPr>
          <a:xfrm>
            <a:off x="1550087" y="1739900"/>
            <a:ext cx="9086335" cy="210820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71136" y="1773649"/>
            <a:ext cx="85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701800" y="1828800"/>
            <a:ext cx="87503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W Liturgii jest również miejsce na hymn – bardzo wyjątkowy. Jest nim pieśń „Chwała na wysokości Bogu”.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K.Tomiak\Katecheza\Wyd. św. W\30 lekcja IIISP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54936" cy="8073055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5</a:t>
            </a:r>
          </a:p>
        </p:txBody>
      </p:sp>
      <p:sp>
        <p:nvSpPr>
          <p:cNvPr id="8" name="Prostokąt 7"/>
          <p:cNvSpPr/>
          <p:nvPr/>
        </p:nvSpPr>
        <p:spPr>
          <a:xfrm>
            <a:off x="818707" y="542261"/>
            <a:ext cx="10451806" cy="4448840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71136" y="1773649"/>
            <a:ext cx="85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52820" y="678267"/>
            <a:ext cx="102923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6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Chwała na wysokości Bogu, a na ziemi pokój ludziom dobrej woli. Chwalimy Cię. Błogosławimy Cię. Wielbimy Cię. Wysławiamy Cię. Dzięki Ci składamy, bo wielka jest chwała Twoja. Panie Boże, Królu nieba, Boże Ojcze wszechmogący. Panie, Synu </a:t>
            </a:r>
            <a:r>
              <a:rPr lang="pl-PL" sz="2600" dirty="0" err="1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Jednorodzony</a:t>
            </a:r>
            <a:r>
              <a:rPr lang="pl-PL" sz="26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, </a:t>
            </a:r>
          </a:p>
          <a:p>
            <a:pPr algn="just"/>
            <a:r>
              <a:rPr lang="pl-PL" sz="28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Jezu Chryste</a:t>
            </a:r>
            <a:r>
              <a:rPr lang="pl-PL" sz="26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. Panie Boże, Baranku Boży, Synu Ojca. Który gładzisz grzechy świata, zmiłuj się nad nami. Który gładzisz grzechy świata, </a:t>
            </a:r>
            <a:r>
              <a:rPr lang="pl-PL" sz="2600" dirty="0" err="1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przyjm</a:t>
            </a:r>
            <a:r>
              <a:rPr lang="pl-PL" sz="26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 błaganie nasze. Który siedzisz po prawicy Ojca, zmiłuj się nad nami. Albowiem tylko Tyś jest święty. Tylko Tyś jest Panem. Tylko Tyś Najwyższy, </a:t>
            </a:r>
            <a:r>
              <a:rPr lang="pl-PL" sz="2800" b="1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Jezu Chryste</a:t>
            </a:r>
            <a:r>
              <a:rPr lang="pl-PL" sz="2600" dirty="0" smtClean="0">
                <a:solidFill>
                  <a:schemeClr val="bg1"/>
                </a:solidFill>
                <a:latin typeface="Georgia" pitchFamily="18" charset="0"/>
                <a:ea typeface="Fira Sans" pitchFamily="34" charset="0"/>
              </a:rPr>
              <a:t>. Z Duchem Świętym w chwale Boga Ojca. Amen.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K.Tomiak\Katecheza\Wyd. św. W\30 lekcja IIISP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10" y="-1288207"/>
            <a:ext cx="12219310" cy="814620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6</a:t>
            </a:r>
          </a:p>
        </p:txBody>
      </p:sp>
      <p:sp>
        <p:nvSpPr>
          <p:cNvPr id="8" name="Prostokąt 7"/>
          <p:cNvSpPr/>
          <p:nvPr/>
        </p:nvSpPr>
        <p:spPr>
          <a:xfrm>
            <a:off x="2837974" y="3593205"/>
            <a:ext cx="9086335" cy="2511031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71136" y="1773649"/>
            <a:ext cx="85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069110" y="3547533"/>
            <a:ext cx="9080500" cy="287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Słowo  chwała – gloria rozpoczyna hymn „Chwała na wysokości Bogu”. </a:t>
            </a:r>
          </a:p>
          <a:p>
            <a:r>
              <a:rPr lang="pl-PL" sz="4000" dirty="0" smtClean="0">
                <a:solidFill>
                  <a:schemeClr val="bg1"/>
                </a:solidFill>
                <a:latin typeface="Georgia" pitchFamily="18" charset="0"/>
              </a:rPr>
              <a:t>Wykonując go należy pamiętać o kilku ważnych zasadach: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875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K.Tomiak\Katecheza\Wyd. św. W\30 lekcja IIIS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75419" cy="8116946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7" y="6193308"/>
            <a:ext cx="518983" cy="51898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7</a:t>
            </a:r>
          </a:p>
        </p:txBody>
      </p:sp>
      <p:sp>
        <p:nvSpPr>
          <p:cNvPr id="8" name="Prostokąt 7"/>
          <p:cNvSpPr/>
          <p:nvPr/>
        </p:nvSpPr>
        <p:spPr>
          <a:xfrm>
            <a:off x="977464" y="660399"/>
            <a:ext cx="10531363" cy="4038601"/>
          </a:xfrm>
          <a:prstGeom prst="rect">
            <a:avLst/>
          </a:prstGeom>
          <a:solidFill>
            <a:srgbClr val="C10B2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771136" y="1773649"/>
            <a:ext cx="85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008993" y="872067"/>
            <a:ext cx="9989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prstClr val="white"/>
                </a:solidFill>
                <a:latin typeface="Georgia" pitchFamily="18" charset="0"/>
              </a:rPr>
              <a:t>Hymn powinno się śpiewać w postawie stojącej.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Hymnu </a:t>
            </a:r>
            <a:r>
              <a:rPr lang="pl-PL" sz="3200" dirty="0">
                <a:solidFill>
                  <a:schemeClr val="bg1"/>
                </a:solidFill>
                <a:latin typeface="Georgia" pitchFamily="18" charset="0"/>
              </a:rPr>
              <a:t>nie powinno się zastępować żadnym innym tekstem, nawet najpiękniejszym na świecie</a:t>
            </a:r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Wypowiadając </a:t>
            </a:r>
            <a:r>
              <a:rPr lang="pl-PL" sz="3200" dirty="0">
                <a:solidFill>
                  <a:schemeClr val="bg1"/>
                </a:solidFill>
                <a:latin typeface="Georgia" pitchFamily="18" charset="0"/>
              </a:rPr>
              <a:t>słowa „Jezu Chryste” powinniśmy </a:t>
            </a:r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skłonić głowę.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bg1"/>
                </a:solidFill>
                <a:latin typeface="Georgia" pitchFamily="18" charset="0"/>
              </a:rPr>
              <a:t>Chrześcijanin powinien znać hymn </a:t>
            </a:r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„</a:t>
            </a:r>
            <a:r>
              <a:rPr lang="pl-PL" sz="3200" dirty="0">
                <a:solidFill>
                  <a:schemeClr val="bg1"/>
                </a:solidFill>
                <a:latin typeface="Georgia" pitchFamily="18" charset="0"/>
              </a:rPr>
              <a:t>Chwała na wysokości Bogu</a:t>
            </a:r>
            <a:r>
              <a:rPr lang="pl-PL" sz="3200" dirty="0" smtClean="0">
                <a:solidFill>
                  <a:schemeClr val="bg1"/>
                </a:solidFill>
                <a:latin typeface="Georgia" pitchFamily="18" charset="0"/>
              </a:rPr>
              <a:t>”.</a:t>
            </a:r>
            <a:endParaRPr lang="pl-PL" sz="32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081048" y="4934607"/>
            <a:ext cx="178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875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245</Words>
  <Application>Microsoft Office PowerPoint</Application>
  <PresentationFormat>Niestandardowy</PresentationFormat>
  <Paragraphs>53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36</cp:revision>
  <dcterms:created xsi:type="dcterms:W3CDTF">2017-07-14T09:59:13Z</dcterms:created>
  <dcterms:modified xsi:type="dcterms:W3CDTF">2017-09-09T21:15:02Z</dcterms:modified>
</cp:coreProperties>
</file>