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1" r:id="rId6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EBDDC-BC4C-4016-9A9C-B8BBB70244E6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52D16-AE88-49A1-8C27-3B08279DBB0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E56FA-0A6E-4EB7-B6FA-B88B3B736879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9227F-A623-4AF8-B103-64237EDFBDE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3312E-07AA-40FD-A2E5-36E06E6AA882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C908B-5A56-4BA4-91D6-4D75370795C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8CF0F-53DA-421D-9D74-5D64DEA8950E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B8AD8-AD11-4C57-966A-9E789F4E333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1733F-58A3-41E4-87DE-7EF2D2272D97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F7F9B-1CB7-4AF5-8EE8-569EE5C024B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6956F-FAF7-418F-A09B-901AE7698C6E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EB5EB-33B9-48FD-8BA3-7FFC5183A41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C6AEB-D658-4D0E-B9CF-5333017C1285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4194B-02C3-4692-A3EF-0A6DBA995AB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21CA1-5885-46EC-A356-54AB3F72B352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A22C6-B1F8-4683-8909-9B17E8715C9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8FEFC-D626-4499-9910-B530F19D8211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FBA16-84AB-4BDE-93B8-5B1AF7864E5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6FA72-5EC3-42A3-81CB-C7E65E936B7E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5C8D4-127C-4D19-A1A8-C9CE7A36BA8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6336A-A827-4D82-8EF1-EBA46FE1112F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274B1-D447-4AEC-87A7-30356CF01ED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8534EC-11D7-4B6F-B14D-08030BF1BF2B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76B8D67-A230-41B4-9B13-E02115A5191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smtClean="0">
                <a:latin typeface="Arial" charset="0"/>
                <a:ea typeface="Fira Sans" pitchFamily="34" charset="0"/>
                <a:cs typeface="Arial" charset="0"/>
              </a:rPr>
              <a:t>PREZENTACJA DLA KLASY 3 SP</a:t>
            </a:r>
          </a:p>
          <a:p>
            <a:pPr eaLnBrk="1" hangingPunct="1"/>
            <a:r>
              <a:rPr lang="pl-PL" altLang="pl-PL" sz="6000" baseline="30000" smtClean="0">
                <a:latin typeface="Arial" charset="0"/>
                <a:ea typeface="Fira Sans" pitchFamily="34" charset="0"/>
                <a:cs typeface="Arial" charset="0"/>
              </a:rPr>
              <a:t>DO LEKCJI 29</a:t>
            </a:r>
          </a:p>
          <a:p>
            <a:pPr eaLnBrk="1" hangingPunct="1"/>
            <a:endParaRPr lang="pl-PL" altLang="pl-PL" sz="6000" baseline="3000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231900" y="3187700"/>
            <a:ext cx="9791700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pole tekstowe 8"/>
          <p:cNvSpPr txBox="1">
            <a:spLocks noChangeArrowheads="1"/>
          </p:cNvSpPr>
          <p:nvPr/>
        </p:nvSpPr>
        <p:spPr bwMode="auto">
          <a:xfrm>
            <a:off x="1257300" y="3365500"/>
            <a:ext cx="9855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 b="1"/>
              <a:t>PRZEPRASZAMY BOGA – </a:t>
            </a:r>
          </a:p>
          <a:p>
            <a:pPr algn="ctr" eaLnBrk="1" hangingPunct="1"/>
            <a:r>
              <a:rPr lang="pl-PL" altLang="pl-PL" sz="4000" b="1"/>
              <a:t>AKT POKUTY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K.Tomiak\Katecheza\Wyd. św. W\Wysłane\29 lekcja IIISP\1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0"/>
            <a:ext cx="12220575" cy="864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304800" y="2727325"/>
            <a:ext cx="12571413" cy="1082675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0" y="3175000"/>
            <a:ext cx="121920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PRZEPRASZAMY BOGA – AKT POKUTY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:\K.Tomiak\Katecheza\Wyd. św. W\Wysłane\29 lekcja IIISP\blur-1868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1841500"/>
            <a:ext cx="13996988" cy="1050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</a:p>
        </p:txBody>
      </p:sp>
      <p:sp>
        <p:nvSpPr>
          <p:cNvPr id="8" name="Prostokąt 7"/>
          <p:cNvSpPr/>
          <p:nvPr/>
        </p:nvSpPr>
        <p:spPr>
          <a:xfrm>
            <a:off x="1498600" y="1138238"/>
            <a:ext cx="9086850" cy="444341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6"/>
          <p:cNvSpPr txBox="1">
            <a:spLocks noChangeArrowheads="1"/>
          </p:cNvSpPr>
          <p:nvPr/>
        </p:nvSpPr>
        <p:spPr bwMode="auto">
          <a:xfrm>
            <a:off x="1760538" y="1454150"/>
            <a:ext cx="8550275" cy="431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 sz="4800" baseline="30000">
                <a:solidFill>
                  <a:schemeClr val="bg1"/>
                </a:solidFill>
                <a:latin typeface="Georgia" pitchFamily="18" charset="0"/>
              </a:rPr>
              <a:t>„Spowiadam się Bogu wszechmogącemu </a:t>
            </a:r>
            <a:br>
              <a:rPr lang="pl-PL" altLang="pl-PL" sz="4800" baseline="30000">
                <a:solidFill>
                  <a:schemeClr val="bg1"/>
                </a:solidFill>
                <a:latin typeface="Georgia" pitchFamily="18" charset="0"/>
              </a:rPr>
            </a:br>
            <a:r>
              <a:rPr lang="pl-PL" altLang="pl-PL" sz="4800" baseline="30000">
                <a:solidFill>
                  <a:schemeClr val="bg1"/>
                </a:solidFill>
                <a:latin typeface="Georgia" pitchFamily="18" charset="0"/>
              </a:rPr>
              <a:t>i wam, bracia i siostry, że bardzo zgrzeszyłem myślą, mową, uczynkiem i zaniedbaniem: moja wina, moja wina, moja bardzo wielka wina. Przeto błagam Najświętszą Maryję, zawsze Dziewicę, wszystkich Aniołów </a:t>
            </a:r>
            <a:br>
              <a:rPr lang="pl-PL" altLang="pl-PL" sz="4800" baseline="30000">
                <a:solidFill>
                  <a:schemeClr val="bg1"/>
                </a:solidFill>
                <a:latin typeface="Georgia" pitchFamily="18" charset="0"/>
              </a:rPr>
            </a:br>
            <a:r>
              <a:rPr lang="pl-PL" altLang="pl-PL" sz="4800" baseline="30000">
                <a:solidFill>
                  <a:schemeClr val="bg1"/>
                </a:solidFill>
                <a:latin typeface="Georgia" pitchFamily="18" charset="0"/>
              </a:rPr>
              <a:t>i Świętych i was, bracia i siostry, o modlitwę za mnie do Pana Boga naszego”.</a:t>
            </a:r>
          </a:p>
          <a:p>
            <a:pPr algn="just" eaLnBrk="1" hangingPunct="1"/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-944563" y="-2033588"/>
            <a:ext cx="14601826" cy="4445001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8761413" y="2630488"/>
            <a:ext cx="519112" cy="519112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Georgia" pitchFamily="18" charset="0"/>
                <a:ea typeface="Fira Sans" panose="020B0503050000020004" pitchFamily="34" charset="0"/>
              </a:rPr>
              <a:t>3</a:t>
            </a:r>
          </a:p>
        </p:txBody>
      </p:sp>
      <p:sp>
        <p:nvSpPr>
          <p:cNvPr id="5126" name="pole tekstowe 8"/>
          <p:cNvSpPr txBox="1">
            <a:spLocks noChangeArrowheads="1"/>
          </p:cNvSpPr>
          <p:nvPr/>
        </p:nvSpPr>
        <p:spPr bwMode="auto">
          <a:xfrm>
            <a:off x="247650" y="471488"/>
            <a:ext cx="1194435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400">
                <a:solidFill>
                  <a:schemeClr val="bg1"/>
                </a:solidFill>
              </a:rPr>
              <a:t>Kapłan może posłużyć się jeszcze trzema innymi formami aktu pokuty:</a:t>
            </a:r>
          </a:p>
        </p:txBody>
      </p:sp>
      <p:cxnSp>
        <p:nvCxnSpPr>
          <p:cNvPr id="13" name="Łącznik prosty 12"/>
          <p:cNvCxnSpPr/>
          <p:nvPr/>
        </p:nvCxnSpPr>
        <p:spPr>
          <a:xfrm flipH="1">
            <a:off x="4705350" y="2403475"/>
            <a:ext cx="14288" cy="44545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flipH="1">
            <a:off x="8470900" y="2403475"/>
            <a:ext cx="14288" cy="44545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Schemat blokowy: łącznik 18"/>
          <p:cNvSpPr/>
          <p:nvPr/>
        </p:nvSpPr>
        <p:spPr>
          <a:xfrm>
            <a:off x="254000" y="2619375"/>
            <a:ext cx="519113" cy="519113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Georgia" pitchFamily="18" charset="0"/>
                <a:ea typeface="Fira Sans" panose="020B0503050000020004" pitchFamily="34" charset="0"/>
              </a:rPr>
              <a:t>1</a:t>
            </a:r>
          </a:p>
        </p:txBody>
      </p:sp>
      <p:sp>
        <p:nvSpPr>
          <p:cNvPr id="21" name="Schemat blokowy: łącznik 20"/>
          <p:cNvSpPr/>
          <p:nvPr/>
        </p:nvSpPr>
        <p:spPr>
          <a:xfrm>
            <a:off x="4894263" y="2593975"/>
            <a:ext cx="519112" cy="519113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Georgia" pitchFamily="18" charset="0"/>
                <a:ea typeface="Fira Sans" panose="020B0503050000020004" pitchFamily="34" charset="0"/>
              </a:rPr>
              <a:t>2</a:t>
            </a:r>
          </a:p>
        </p:txBody>
      </p:sp>
      <p:sp>
        <p:nvSpPr>
          <p:cNvPr id="22" name="Schemat blokowy: łącznik 21"/>
          <p:cNvSpPr/>
          <p:nvPr/>
        </p:nvSpPr>
        <p:spPr>
          <a:xfrm>
            <a:off x="11436350" y="6124575"/>
            <a:ext cx="519113" cy="519113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</a:p>
        </p:txBody>
      </p:sp>
      <p:sp>
        <p:nvSpPr>
          <p:cNvPr id="5132" name="pole tekstowe 22"/>
          <p:cNvSpPr txBox="1">
            <a:spLocks noChangeArrowheads="1"/>
          </p:cNvSpPr>
          <p:nvPr/>
        </p:nvSpPr>
        <p:spPr bwMode="auto">
          <a:xfrm>
            <a:off x="777875" y="2854325"/>
            <a:ext cx="3794125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latin typeface="Georgia" pitchFamily="18" charset="0"/>
              </a:rPr>
              <a:t>Panie, który zostałeś posłany, aby uzdrowić skruszonych w sercu, zmiłuj się nad nami. </a:t>
            </a:r>
          </a:p>
          <a:p>
            <a:pPr eaLnBrk="1" hangingPunct="1"/>
            <a:endParaRPr lang="pl-PL" altLang="pl-PL" b="1">
              <a:latin typeface="Georgia" pitchFamily="18" charset="0"/>
            </a:endParaRPr>
          </a:p>
          <a:p>
            <a:pPr eaLnBrk="1" hangingPunct="1"/>
            <a:r>
              <a:rPr lang="pl-PL" altLang="pl-PL" b="1">
                <a:latin typeface="Georgia" pitchFamily="18" charset="0"/>
              </a:rPr>
              <a:t>Chryste, który przyszedłeś wzywać grzeszników, zmiłuj się nad nami. </a:t>
            </a:r>
          </a:p>
          <a:p>
            <a:pPr eaLnBrk="1" hangingPunct="1"/>
            <a:endParaRPr lang="pl-PL" altLang="pl-PL" b="1">
              <a:latin typeface="Georgia" pitchFamily="18" charset="0"/>
            </a:endParaRPr>
          </a:p>
          <a:p>
            <a:pPr eaLnBrk="1" hangingPunct="1"/>
            <a:r>
              <a:rPr lang="pl-PL" altLang="pl-PL" b="1">
                <a:latin typeface="Georgia" pitchFamily="18" charset="0"/>
              </a:rPr>
              <a:t>Panie, który siedzisz po prawicy Ojca, aby się wstawiać za Twoim ludem, zmiłuj się nad nami.</a:t>
            </a:r>
          </a:p>
          <a:p>
            <a:pPr eaLnBrk="1" hangingPunct="1"/>
            <a:endParaRPr lang="pl-PL" altLang="pl-PL" b="1">
              <a:latin typeface="Calibri" pitchFamily="34" charset="0"/>
            </a:endParaRPr>
          </a:p>
        </p:txBody>
      </p:sp>
      <p:sp>
        <p:nvSpPr>
          <p:cNvPr id="5133" name="pole tekstowe 23"/>
          <p:cNvSpPr txBox="1">
            <a:spLocks noChangeArrowheads="1"/>
          </p:cNvSpPr>
          <p:nvPr/>
        </p:nvSpPr>
        <p:spPr bwMode="auto">
          <a:xfrm>
            <a:off x="5435600" y="2846388"/>
            <a:ext cx="2919413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latin typeface="Georgia" pitchFamily="18" charset="0"/>
              </a:rPr>
              <a:t>Zmiłuj się nad nami, Panie. </a:t>
            </a:r>
          </a:p>
          <a:p>
            <a:pPr eaLnBrk="1" hangingPunct="1"/>
            <a:r>
              <a:rPr lang="pl-PL" altLang="pl-PL" b="1">
                <a:latin typeface="Georgia" pitchFamily="18" charset="0"/>
              </a:rPr>
              <a:t>Bo zgrzeszyliśmy przeciw Tobie. </a:t>
            </a:r>
          </a:p>
          <a:p>
            <a:pPr eaLnBrk="1" hangingPunct="1"/>
            <a:endParaRPr lang="pl-PL" altLang="pl-PL" b="1">
              <a:latin typeface="Georgia" pitchFamily="18" charset="0"/>
            </a:endParaRPr>
          </a:p>
          <a:p>
            <a:pPr eaLnBrk="1" hangingPunct="1"/>
            <a:r>
              <a:rPr lang="pl-PL" altLang="pl-PL" b="1">
                <a:latin typeface="Georgia" pitchFamily="18" charset="0"/>
              </a:rPr>
              <a:t>Okaż nam, Panie, miłosierdzie swoje. </a:t>
            </a:r>
          </a:p>
          <a:p>
            <a:pPr eaLnBrk="1" hangingPunct="1"/>
            <a:r>
              <a:rPr lang="pl-PL" altLang="pl-PL" b="1">
                <a:latin typeface="Georgia" pitchFamily="18" charset="0"/>
              </a:rPr>
              <a:t>I daj nam swoje zbawienie.</a:t>
            </a:r>
          </a:p>
        </p:txBody>
      </p:sp>
      <p:sp>
        <p:nvSpPr>
          <p:cNvPr id="5134" name="pole tekstowe 24"/>
          <p:cNvSpPr txBox="1">
            <a:spLocks noChangeArrowheads="1"/>
          </p:cNvSpPr>
          <p:nvPr/>
        </p:nvSpPr>
        <p:spPr bwMode="auto">
          <a:xfrm>
            <a:off x="9290050" y="2819400"/>
            <a:ext cx="24082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latin typeface="Georgia" pitchFamily="18" charset="0"/>
              </a:rPr>
              <a:t>Pokropienie</a:t>
            </a:r>
          </a:p>
          <a:p>
            <a:pPr eaLnBrk="1" hangingPunct="1"/>
            <a:r>
              <a:rPr lang="pl-PL" altLang="pl-PL" b="1">
                <a:latin typeface="Georgia" pitchFamily="18" charset="0"/>
              </a:rPr>
              <a:t> wodą święconą (Aspersja).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</a:p>
        </p:txBody>
      </p:sp>
      <p:sp>
        <p:nvSpPr>
          <p:cNvPr id="614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3600" b="1" baseline="30000"/>
              <a:t>BIBLIOGRAFIA</a:t>
            </a:r>
            <a:endParaRPr lang="pl-PL" altLang="pl-PL" sz="3600" baseline="30000"/>
          </a:p>
          <a:p>
            <a:pPr eaLnBrk="1" hangingPunct="1"/>
            <a:r>
              <a:rPr lang="pl-PL" altLang="pl-PL" sz="2000" i="1"/>
              <a:t>Przyjmujemy Pana Jezusa. Podręcznik dla klasy trzeciej szkoły podstawowej, </a:t>
            </a:r>
            <a:r>
              <a:rPr lang="pl-PL" sz="2000"/>
              <a:t>red. ks. prof. J. Szpet, D. Jackowiak. </a:t>
            </a:r>
            <a:r>
              <a:rPr lang="pl-PL" altLang="pl-PL" sz="2000"/>
              <a:t>Wydawnictwo Święty Wojciech, Poznań 2013, s. 80-81.</a:t>
            </a:r>
          </a:p>
          <a:p>
            <a:pPr eaLnBrk="1" hangingPunct="1"/>
            <a:endParaRPr lang="pl-PL" altLang="pl-PL" sz="2000"/>
          </a:p>
          <a:p>
            <a:pPr eaLnBrk="1" hangingPunct="1"/>
            <a:r>
              <a:rPr lang="pl-PL" altLang="pl-PL" sz="2000" i="1"/>
              <a:t>Przyjmujemy Pana Jezusa. Poradnik metodyczny. Trzecia klasa szkoły podstawowej</a:t>
            </a:r>
            <a:r>
              <a:rPr lang="pl-PL" altLang="pl-PL" sz="2000"/>
              <a:t>, </a:t>
            </a:r>
            <a:r>
              <a:rPr lang="pl-PL" sz="2000"/>
              <a:t>red. ks. prof. J. Szpet, D. Jackowiak</a:t>
            </a:r>
            <a:r>
              <a:rPr lang="pl-PL" altLang="pl-PL" sz="2000"/>
              <a:t>. Wydawnictwo Święty Wojciech, Poznań 2013, s. 142-145.</a:t>
            </a:r>
          </a:p>
          <a:p>
            <a:pPr eaLnBrk="1" hangingPunct="1"/>
            <a:endParaRPr lang="pl-PL" altLang="pl-PL" sz="2000"/>
          </a:p>
          <a:p>
            <a:pPr eaLnBrk="1" hangingPunct="1"/>
            <a:r>
              <a:rPr lang="pl-PL" altLang="pl-PL" sz="2000" i="1"/>
              <a:t>Mszał Rzymski dla diecezji polskich</a:t>
            </a:r>
            <a:r>
              <a:rPr lang="pl-PL" altLang="pl-PL" sz="2000"/>
              <a:t>, Pallotinum, Poznań 2009, s. 6*-10*.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6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216</Words>
  <Application>Microsoft Office PowerPoint</Application>
  <PresentationFormat>Niestandardowy</PresentationFormat>
  <Paragraphs>37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31</cp:revision>
  <dcterms:created xsi:type="dcterms:W3CDTF">2017-07-14T09:59:13Z</dcterms:created>
  <dcterms:modified xsi:type="dcterms:W3CDTF">2017-09-09T21:14:50Z</dcterms:modified>
</cp:coreProperties>
</file>