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369" r:id="rId5"/>
    <p:sldId id="348" r:id="rId6"/>
    <p:sldId id="379" r:id="rId7"/>
    <p:sldId id="381" r:id="rId8"/>
    <p:sldId id="380" r:id="rId9"/>
    <p:sldId id="29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28.03.2019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jpg"/><Relationship Id="rId5" Type="http://schemas.openxmlformats.org/officeDocument/2006/relationships/slide" Target="slide5.xml"/><Relationship Id="rId10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52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ŚWIĘTO MOJEGO ZBAWIENIA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737" y="-75699"/>
            <a:ext cx="14277474" cy="700939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" y="5149963"/>
            <a:ext cx="11903243" cy="778190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50314"/>
            <a:ext cx="11903243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ŚWIĘTO MOJEGO ZBAWIENIA</a:t>
            </a:r>
            <a:endParaRPr lang="pl-PL" sz="4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2298"/>
            <a:ext cx="16170442" cy="90958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>
            <a:hlinkClick r:id="rId4" action="ppaction://hlinksldjump"/>
          </p:cNvPr>
          <p:cNvSpPr/>
          <p:nvPr/>
        </p:nvSpPr>
        <p:spPr>
          <a:xfrm flipH="1">
            <a:off x="461316" y="424401"/>
            <a:ext cx="5602599" cy="1109702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Wielki Czwartek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hlinkClick r:id="rId5" action="ppaction://hlinksldjump"/>
          </p:cNvPr>
          <p:cNvSpPr/>
          <p:nvPr/>
        </p:nvSpPr>
        <p:spPr>
          <a:xfrm flipH="1">
            <a:off x="461316" y="1872208"/>
            <a:ext cx="5602598" cy="1109702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Wielki </a:t>
            </a:r>
            <a:r>
              <a:rPr lang="pl-PL" sz="3200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iątek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hlinkClick r:id="rId6" action="ppaction://hlinksldjump"/>
          </p:cNvPr>
          <p:cNvSpPr/>
          <p:nvPr/>
        </p:nvSpPr>
        <p:spPr>
          <a:xfrm flipH="1">
            <a:off x="461318" y="3345639"/>
            <a:ext cx="5602596" cy="1109702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Wielka Sobota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hlinkClick r:id="rId7" action="ppaction://hlinksldjump"/>
          </p:cNvPr>
          <p:cNvSpPr/>
          <p:nvPr/>
        </p:nvSpPr>
        <p:spPr>
          <a:xfrm flipH="1">
            <a:off x="450184" y="4793446"/>
            <a:ext cx="5613729" cy="1109702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Wigilia Paschalna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2" y="479663"/>
            <a:ext cx="1990064" cy="99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r="1564" b="9517"/>
          <a:stretch/>
        </p:blipFill>
        <p:spPr>
          <a:xfrm>
            <a:off x="661278" y="1940060"/>
            <a:ext cx="1973178" cy="9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22332" r="18284" b="30939"/>
          <a:stretch/>
        </p:blipFill>
        <p:spPr>
          <a:xfrm>
            <a:off x="644392" y="4891097"/>
            <a:ext cx="2005263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" t="40197" r="1155" b="28654"/>
          <a:stretch/>
        </p:blipFill>
        <p:spPr>
          <a:xfrm>
            <a:off x="644392" y="3479061"/>
            <a:ext cx="1971396" cy="85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72" y="-1014847"/>
            <a:ext cx="12550924" cy="839343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16" y="334851"/>
            <a:ext cx="5295540" cy="566298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16" y="334851"/>
            <a:ext cx="52955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Ostatni dzień Wielkiego Postu; wieczorem rozpoczyna się Triduum Paschalne. Msza Święta Wieczerzy Pańskiej akcentuje trzy tematy:</a:t>
            </a:r>
          </a:p>
          <a:p>
            <a:pPr algn="just"/>
            <a:endParaRPr lang="pl-PL" sz="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ustanowienie Eucharystii,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u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stanowienie  sakramentu kapłaństwa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przykazanie braterskiej miłości.</a:t>
            </a:r>
          </a:p>
          <a:p>
            <a:endParaRPr lang="pl-PL" sz="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Liturgię Wielkiego Czwartku kończy obrzęd przeniesienia Najświętszego Sakramentu do kaplicy przechowania Eucharystii.</a:t>
            </a:r>
          </a:p>
          <a:p>
            <a:pPr algn="just"/>
            <a:endParaRPr lang="pl-PL" sz="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Po hymnie „Gloria” milkną organy i dzwony.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808"/>
            <a:ext cx="12448674" cy="933715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1567638"/>
            <a:ext cx="6448924" cy="4360515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18" y="1624236"/>
            <a:ext cx="6448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tym dniu w całym Kościele nie sprawuje się Eucharystii. Liturgia Męki Pańskiej składa się z czterech części: Liturgii słowa, Adoracji krzyża, Komunii Świętej i przeniesienia Najświętszego Sakramentu do Grobu Bożego.</a:t>
            </a:r>
          </a:p>
          <a:p>
            <a:pPr algn="ctr"/>
            <a:endParaRPr lang="pl-PL" sz="27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 kościele nie grają organy, nie odzywają się dzwony. Cała Liturgia przepełniona jest ciszą.</a:t>
            </a:r>
            <a:endParaRPr lang="pl-PL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991" y="-7250468"/>
            <a:ext cx="13357170" cy="1846380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762750" y="1042348"/>
            <a:ext cx="5124450" cy="4026957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62750" y="1139917"/>
            <a:ext cx="512445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Podobnie jak w Wielki Piątek,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tym dniu - do wieczora -nie sprawuje się Eucharystii – cisza Bożego Grobu, ogołocony ołtarz, zgaszona wieczna lampka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puste tabernakulum…</a:t>
            </a:r>
          </a:p>
          <a:p>
            <a:pPr algn="ctr"/>
            <a:endParaRPr lang="pl-PL" sz="27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Nie należy mylić Wielkiej Soboty z Wigilią Paschalną.</a:t>
            </a:r>
            <a:endParaRPr lang="pl-PL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20" y="-768684"/>
            <a:ext cx="13218694" cy="881246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7456" y="3412900"/>
            <a:ext cx="6987744" cy="2613077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7457" y="3527496"/>
            <a:ext cx="69877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Obchodzi się ją w Wielką Noc z Wielkiej Soboty na Wielką Niedzielę. Po wyjściu z Egiptu Izraelici uroczyście obchodzili noc wyjścia, noc paschalną, „noc czuwania na cześć Pana” </a:t>
            </a:r>
            <a:r>
              <a:rPr lang="pl-P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</a:t>
            </a:r>
            <a:r>
              <a:rPr lang="pl-PL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Wj</a:t>
            </a:r>
            <a:r>
              <a:rPr lang="pl-P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12, 42]</a:t>
            </a: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 Jest to największa i najważniejsza noc w historii zbawienia. </a:t>
            </a:r>
          </a:p>
        </p:txBody>
      </p:sp>
      <p:sp>
        <p:nvSpPr>
          <p:cNvPr id="8" name="Przycisk akcji: Koniec 7">
            <a:hlinkClick r:id="" action="ppaction://hlinkshowjump?jump=nextslide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694"/>
            <a:ext cx="12861074" cy="85740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7456" y="1359312"/>
            <a:ext cx="6601378" cy="4666665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7456" y="1437680"/>
            <a:ext cx="66013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Wigilia Paschalna składa się z czterech części: </a:t>
            </a:r>
          </a:p>
          <a:p>
            <a:pPr algn="just"/>
            <a:endParaRPr lang="pl-PL" sz="9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Liturgii światła (poświęcenie ognia, przygotowanie świecy – Paschału, procesja z Paschałem i Orędzie wielkanocne)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Liturgia słowa (lekcjonarz przewiduje 9 czytań)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Liturgia chrzcielna (błogosławieństwo wody, odnowienie przyrzeczeń chrzcielnych, jeśli są kandydaci – chrzest)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Liturgia eucharystyczna. Celebrację wieńczy uroczysta procesja rezurekcyjna.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138-139.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167-168.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Słownik Nauki Religii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>
                <a:latin typeface="Arial" pitchFamily="34" charset="0"/>
                <a:ea typeface="Fira Sans" pitchFamily="34" charset="0"/>
                <a:cs typeface="Arial" pitchFamily="34" charset="0"/>
              </a:rPr>
              <a:t>red. ks. prof. J. Szpet, 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B. Walczak. </a:t>
            </a:r>
            <a:r>
              <a:rPr lang="pl-PL" sz="2400" dirty="0">
                <a:latin typeface="Arial" pitchFamily="34" charset="0"/>
                <a:ea typeface="Fira Sans" pitchFamily="34" charset="0"/>
                <a:cs typeface="Arial" pitchFamily="34" charset="0"/>
              </a:rPr>
              <a:t>Wydawnictwo Święty Wojciech</a:t>
            </a:r>
            <a:r>
              <a:rPr lang="pl-PL" sz="240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smtClean="0">
                <a:latin typeface="Arial" pitchFamily="34" charset="0"/>
                <a:ea typeface="Fira Sans" pitchFamily="34" charset="0"/>
                <a:cs typeface="Arial" pitchFamily="34" charset="0"/>
              </a:rPr>
              <a:t>Poznań 2003.</a:t>
            </a:r>
            <a:endParaRPr lang="pl-PL" sz="24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313</Words>
  <Application>Microsoft Office PowerPoint</Application>
  <PresentationFormat>Panoramiczny</PresentationFormat>
  <Paragraphs>43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410</cp:revision>
  <dcterms:created xsi:type="dcterms:W3CDTF">2017-07-14T09:59:13Z</dcterms:created>
  <dcterms:modified xsi:type="dcterms:W3CDTF">2019-03-28T13:25:10Z</dcterms:modified>
</cp:coreProperties>
</file>