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8" r:id="rId4"/>
    <p:sldId id="369" r:id="rId5"/>
    <p:sldId id="370" r:id="rId6"/>
    <p:sldId id="371" r:id="rId7"/>
    <p:sldId id="372" r:id="rId8"/>
    <p:sldId id="373" r:id="rId9"/>
    <p:sldId id="374" r:id="rId10"/>
    <p:sldId id="375" r:id="rId11"/>
    <p:sldId id="376" r:id="rId12"/>
    <p:sldId id="293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611C"/>
    <a:srgbClr val="ED7D31"/>
    <a:srgbClr val="FF5050"/>
    <a:srgbClr val="FFCC00"/>
    <a:srgbClr val="FFD966"/>
    <a:srgbClr val="C10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9645" autoAdjust="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60E4A-EB76-4AEE-8A18-D3B52B34C639}" type="datetimeFigureOut">
              <a:rPr lang="pl-PL" smtClean="0"/>
              <a:t>25.02.2019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7D1B9-375F-4E56-B289-DC70B5E617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6857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25.02.2019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983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25.02.2019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733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25.02.2019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145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25.02.2019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511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25.02.2019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819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25.02.2019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065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25.02.2019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865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25.02.2019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436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25.02.2019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471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25.02.2019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409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25.02.2019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123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21E8-67DD-4C8C-BEED-881BBFE87786}" type="datetimeFigureOut">
              <a:rPr lang="pl-PL" smtClean="0"/>
              <a:pPr/>
              <a:t>25.02.2019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80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9.xml"/><Relationship Id="rId5" Type="http://schemas.openxmlformats.org/officeDocument/2006/relationships/slide" Target="slide5.xml"/><Relationship Id="rId10" Type="http://schemas.openxmlformats.org/officeDocument/2006/relationships/slide" Target="slide7.xml"/><Relationship Id="rId4" Type="http://schemas.openxmlformats.org/officeDocument/2006/relationships/image" Target="../media/image3.png"/><Relationship Id="rId9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1559054"/>
            <a:ext cx="9144000" cy="1655762"/>
          </a:xfrm>
        </p:spPr>
        <p:txBody>
          <a:bodyPr/>
          <a:lstStyle/>
          <a:p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PREZENTACJA DLA KLASY 7 SP</a:t>
            </a:r>
          </a:p>
          <a:p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DO LEKCJI 28</a:t>
            </a:r>
            <a:endParaRPr lang="pl-PL" sz="6000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1676400" y="370093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800" b="1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000368" y="2940908"/>
            <a:ext cx="2199502" cy="90616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58" y="5642919"/>
            <a:ext cx="1934083" cy="609728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-1" y="3414715"/>
            <a:ext cx="12191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300" b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GŁOSIĆ WSZYSTKIM NARODOM</a:t>
            </a:r>
          </a:p>
          <a:p>
            <a:pPr algn="ctr"/>
            <a:r>
              <a:rPr lang="pl-PL" sz="3300" b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DOBRĄ NOWINĘ</a:t>
            </a:r>
          </a:p>
        </p:txBody>
      </p:sp>
    </p:spTree>
    <p:extLst>
      <p:ext uri="{BB962C8B-B14F-4D97-AF65-F5344CB8AC3E}">
        <p14:creationId xmlns:p14="http://schemas.microsoft.com/office/powerpoint/2010/main" val="39041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7672">
            <a:off x="2444759" y="-340079"/>
            <a:ext cx="11193919" cy="74612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632256" y="874163"/>
            <a:ext cx="5277225" cy="4572000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32256" y="959560"/>
            <a:ext cx="52772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„Błogosławieni, którzy wprowadzają pokój…”</a:t>
            </a:r>
            <a:endParaRPr lang="pl-PL" sz="28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endParaRPr lang="pl-PL" sz="28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pl-PL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Ludzie, którzy czynią pokój, </a:t>
            </a:r>
            <a:br>
              <a:rPr lang="pl-PL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pl-PL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to ci, którzy współpracują </a:t>
            </a:r>
          </a:p>
          <a:p>
            <a:pPr algn="ctr"/>
            <a:r>
              <a:rPr lang="pl-PL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z Bogiem. Starają się panować nad swoimi wadami i złymi skłonnościami, by osiągnąć pokój w sobie. Dzielą się tym pokojem z innymi. </a:t>
            </a:r>
          </a:p>
        </p:txBody>
      </p:sp>
      <p:sp>
        <p:nvSpPr>
          <p:cNvPr id="8" name="Przycisk akcji: Koniec 7">
            <a:hlinkClick r:id="rId4" action="ppaction://hlinksldjump" highlightClick="1"/>
          </p:cNvPr>
          <p:cNvSpPr/>
          <p:nvPr/>
        </p:nvSpPr>
        <p:spPr>
          <a:xfrm>
            <a:off x="10674016" y="5996686"/>
            <a:ext cx="1213184" cy="697586"/>
          </a:xfrm>
          <a:prstGeom prst="actionButtonEnd">
            <a:avLst/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60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5" r="35016"/>
          <a:stretch/>
        </p:blipFill>
        <p:spPr>
          <a:xfrm>
            <a:off x="8127975" y="0"/>
            <a:ext cx="315263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461321" y="100398"/>
            <a:ext cx="6963062" cy="5896288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61320" y="201609"/>
            <a:ext cx="696306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„Błogosławieni, którzy cierpią prześladowanie dla sprawiedliwości…”, „Błogosławieni jesteście, gdy wam urągają…”</a:t>
            </a:r>
            <a:endParaRPr lang="pl-PL" sz="28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endParaRPr lang="pl-PL" sz="28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pl-PL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Bóg nazywa szczęśliwymi tych, którzy doświadczają różnego rodzaju prześladowań z powodu wyznawanej wiary i dążenia do świętości. Wszyscy ci, którzy </a:t>
            </a:r>
          </a:p>
          <a:p>
            <a:pPr algn="ctr"/>
            <a:r>
              <a:rPr lang="pl-PL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w codzienności mimo różnorodnych nieprzyjemnych doświadczeń postępują według przykazań i żyją Bożym słowem, otrzymają wielką nagrodę w niebie.</a:t>
            </a:r>
          </a:p>
        </p:txBody>
      </p:sp>
      <p:sp>
        <p:nvSpPr>
          <p:cNvPr id="8" name="Przycisk akcji: Koniec 7">
            <a:hlinkClick r:id="rId4" action="ppaction://hlinksldjump" highlightClick="1"/>
          </p:cNvPr>
          <p:cNvSpPr/>
          <p:nvPr/>
        </p:nvSpPr>
        <p:spPr>
          <a:xfrm>
            <a:off x="10674016" y="5996686"/>
            <a:ext cx="1213184" cy="697586"/>
          </a:xfrm>
          <a:prstGeom prst="actionButtonEnd">
            <a:avLst/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75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5" y="6193306"/>
            <a:ext cx="622780" cy="6227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10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32254" y="678027"/>
            <a:ext cx="11139615" cy="4883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BIBLIOGRAFIA</a:t>
            </a:r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2400" i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Spotkanie ze Słowem. Podręcznik dla klasy siódmej szkoły podstawowej</a:t>
            </a: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, red. ks. prof. J. Szpet, D. Jackowiak. Wydawnictwo Święty Wojciech, Poznań 2011, </a:t>
            </a:r>
            <a:b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</a:b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s. 74-75.</a:t>
            </a:r>
          </a:p>
          <a:p>
            <a:endParaRPr lang="pl-PL" sz="1000" dirty="0" smtClean="0">
              <a:latin typeface="Arial" pitchFamily="34" charset="0"/>
              <a:ea typeface="Fira Sans" pitchFamily="34" charset="0"/>
              <a:cs typeface="Arial" pitchFamily="34" charset="0"/>
            </a:endParaRPr>
          </a:p>
          <a:p>
            <a:r>
              <a:rPr lang="pl-PL" sz="2400" i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Spotkanie ze Słowem. Poradnik metodyczny. Siódma klasa szkoły podstawowej</a:t>
            </a: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, red. ks. prof. J. Szpet, D. Jackowiak. Wydawnictwo Święty Wojciech, Poznań 2011, s. 101-102.</a:t>
            </a:r>
          </a:p>
          <a:p>
            <a:endParaRPr lang="pl-PL" sz="2400" dirty="0">
              <a:latin typeface="Arial" pitchFamily="34" charset="0"/>
              <a:ea typeface="Fira Sans" pitchFamily="34" charset="0"/>
              <a:cs typeface="Arial" pitchFamily="34" charset="0"/>
            </a:endParaRPr>
          </a:p>
          <a:p>
            <a:endParaRPr lang="pl-PL" sz="1600" dirty="0">
              <a:latin typeface="Arial" pitchFamily="34" charset="0"/>
              <a:ea typeface="Fira Sans" pitchFamily="34" charset="0"/>
              <a:cs typeface="Arial" pitchFamily="34" charset="0"/>
            </a:endParaRPr>
          </a:p>
          <a:p>
            <a:endParaRPr lang="pl-PL" sz="2400" baseline="30000" dirty="0" smtClean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24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4000" b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FOTOGRAFIE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Święty Wojciech Dom Medialny, pixabay.com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83821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121108" cy="7537073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5305168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103" y="6260756"/>
            <a:ext cx="1445053" cy="433516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5834367" y="1700598"/>
            <a:ext cx="5976634" cy="3505200"/>
          </a:xfrm>
          <a:prstGeom prst="rect">
            <a:avLst/>
          </a:prstGeom>
          <a:solidFill>
            <a:srgbClr val="FC611C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5834367" y="2094659"/>
            <a:ext cx="5976634" cy="577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500" b="1" dirty="0" smtClean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PRAWO </a:t>
            </a:r>
          </a:p>
          <a:p>
            <a:r>
              <a:rPr lang="pl-PL" sz="3500" b="1" dirty="0" smtClean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KRÓLESTWA BOŻEGO</a:t>
            </a:r>
          </a:p>
          <a:p>
            <a:endParaRPr lang="pl-PL" b="1" dirty="0" smtClean="0">
              <a:solidFill>
                <a:schemeClr val="bg1"/>
              </a:solidFill>
              <a:latin typeface="Arial" pitchFamily="34" charset="0"/>
              <a:ea typeface="Fira Sans" pitchFamily="34" charset="0"/>
              <a:cs typeface="Arial" pitchFamily="34" charset="0"/>
            </a:endParaRPr>
          </a:p>
          <a:p>
            <a:r>
              <a:rPr lang="pl-PL" sz="3000" b="1" dirty="0" smtClean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OSIEM BŁOGOSŁAWIEŃSTW</a:t>
            </a:r>
          </a:p>
          <a:p>
            <a:r>
              <a:rPr lang="pl-PL" sz="3000" b="1" dirty="0" smtClean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[Mt 5, 1-11]</a:t>
            </a:r>
          </a:p>
          <a:p>
            <a:endParaRPr lang="pl-PL" sz="3500" b="1" dirty="0">
              <a:solidFill>
                <a:schemeClr val="bg1"/>
              </a:solidFill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6913" y="-184150"/>
            <a:ext cx="14077950" cy="9385300"/>
          </a:xfrm>
          <a:prstGeom prst="rect">
            <a:avLst/>
          </a:prstGeom>
        </p:spPr>
      </p:pic>
      <p:sp>
        <p:nvSpPr>
          <p:cNvPr id="18" name="Schemat blokowy: łącznik 17">
            <a:hlinkClick r:id="rId3" action="ppaction://hlinksldjump"/>
          </p:cNvPr>
          <p:cNvSpPr/>
          <p:nvPr/>
        </p:nvSpPr>
        <p:spPr>
          <a:xfrm flipH="1">
            <a:off x="608327" y="639536"/>
            <a:ext cx="1492908" cy="1449127"/>
          </a:xfrm>
          <a:prstGeom prst="flowChartConnector">
            <a:avLst/>
          </a:prstGeom>
          <a:solidFill>
            <a:srgbClr val="FC611C">
              <a:alpha val="80000"/>
            </a:srgbClr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pl-PL" sz="8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1</a:t>
            </a:r>
            <a:endParaRPr lang="pl-PL" sz="88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19" name="Schemat blokowy: łącznik 18">
            <a:hlinkClick r:id="rId5" action="ppaction://hlinksldjump"/>
          </p:cNvPr>
          <p:cNvSpPr/>
          <p:nvPr/>
        </p:nvSpPr>
        <p:spPr>
          <a:xfrm flipH="1">
            <a:off x="549233" y="2413227"/>
            <a:ext cx="1492908" cy="1449127"/>
          </a:xfrm>
          <a:prstGeom prst="flowChartConnector">
            <a:avLst/>
          </a:prstGeom>
          <a:solidFill>
            <a:srgbClr val="FC611C">
              <a:alpha val="80000"/>
            </a:srgbClr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pl-PL" sz="8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2</a:t>
            </a:r>
            <a:endParaRPr lang="pl-PL" sz="88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0" name="Schemat blokowy: łącznik 19">
            <a:hlinkClick r:id="rId6" action="ppaction://hlinksldjump"/>
          </p:cNvPr>
          <p:cNvSpPr/>
          <p:nvPr/>
        </p:nvSpPr>
        <p:spPr>
          <a:xfrm flipH="1">
            <a:off x="549233" y="4258732"/>
            <a:ext cx="1492908" cy="1449127"/>
          </a:xfrm>
          <a:prstGeom prst="flowChartConnector">
            <a:avLst/>
          </a:prstGeom>
          <a:solidFill>
            <a:srgbClr val="FC611C">
              <a:alpha val="80000"/>
            </a:srgbClr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pl-PL" sz="8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3</a:t>
            </a:r>
            <a:endParaRPr lang="pl-PL" sz="88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1" name="Schemat blokowy: łącznik 20">
            <a:hlinkClick r:id="rId7" action="ppaction://hlinksldjump"/>
          </p:cNvPr>
          <p:cNvSpPr/>
          <p:nvPr/>
        </p:nvSpPr>
        <p:spPr>
          <a:xfrm flipH="1">
            <a:off x="2517826" y="2413227"/>
            <a:ext cx="1492908" cy="1449127"/>
          </a:xfrm>
          <a:prstGeom prst="flowChartConnector">
            <a:avLst/>
          </a:prstGeom>
          <a:solidFill>
            <a:srgbClr val="FC611C">
              <a:alpha val="80000"/>
            </a:srgbClr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pl-PL" sz="8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5</a:t>
            </a:r>
            <a:endParaRPr lang="pl-PL" sz="88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2" name="Schemat blokowy: łącznik 21">
            <a:hlinkClick r:id="rId8" action="ppaction://hlinksldjump"/>
          </p:cNvPr>
          <p:cNvSpPr/>
          <p:nvPr/>
        </p:nvSpPr>
        <p:spPr>
          <a:xfrm flipH="1">
            <a:off x="4318287" y="4451090"/>
            <a:ext cx="1492908" cy="1449127"/>
          </a:xfrm>
          <a:prstGeom prst="flowChartConnector">
            <a:avLst/>
          </a:prstGeom>
          <a:solidFill>
            <a:srgbClr val="FC611C">
              <a:alpha val="80000"/>
            </a:srgbClr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pl-PL" sz="8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7</a:t>
            </a:r>
            <a:endParaRPr lang="pl-PL" sz="88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3" name="Schemat blokowy: łącznik 22">
            <a:hlinkClick r:id="rId9" action="ppaction://hlinksldjump"/>
          </p:cNvPr>
          <p:cNvSpPr/>
          <p:nvPr/>
        </p:nvSpPr>
        <p:spPr>
          <a:xfrm flipH="1">
            <a:off x="9266003" y="4451090"/>
            <a:ext cx="1492908" cy="1449127"/>
          </a:xfrm>
          <a:prstGeom prst="flowChartConnector">
            <a:avLst/>
          </a:prstGeom>
          <a:solidFill>
            <a:srgbClr val="FC611C">
              <a:alpha val="80000"/>
            </a:srgbClr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pl-PL" sz="8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8</a:t>
            </a:r>
            <a:endParaRPr lang="pl-PL" sz="88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4" name="Schemat blokowy: łącznik 23">
            <a:hlinkClick r:id="rId10" action="ppaction://hlinksldjump"/>
          </p:cNvPr>
          <p:cNvSpPr/>
          <p:nvPr/>
        </p:nvSpPr>
        <p:spPr>
          <a:xfrm flipH="1">
            <a:off x="2474349" y="639536"/>
            <a:ext cx="1492908" cy="1449127"/>
          </a:xfrm>
          <a:prstGeom prst="flowChartConnector">
            <a:avLst/>
          </a:prstGeom>
          <a:solidFill>
            <a:srgbClr val="FC611C">
              <a:alpha val="80000"/>
            </a:srgbClr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pl-PL" sz="8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4</a:t>
            </a:r>
            <a:endParaRPr lang="pl-PL" sz="88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5" name="Schemat blokowy: łącznik 24">
            <a:hlinkClick r:id="rId11" action="ppaction://hlinksldjump"/>
          </p:cNvPr>
          <p:cNvSpPr/>
          <p:nvPr/>
        </p:nvSpPr>
        <p:spPr>
          <a:xfrm flipH="1">
            <a:off x="2474349" y="4371296"/>
            <a:ext cx="1492908" cy="1449127"/>
          </a:xfrm>
          <a:prstGeom prst="flowChartConnector">
            <a:avLst/>
          </a:prstGeom>
          <a:solidFill>
            <a:srgbClr val="FC611C">
              <a:alpha val="80000"/>
            </a:srgbClr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pl-PL" sz="8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6</a:t>
            </a:r>
            <a:endParaRPr lang="pl-PL" sz="88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89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86" y="1162050"/>
            <a:ext cx="6428014" cy="4285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461320" y="1162050"/>
            <a:ext cx="4891730" cy="4285342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61319" y="1289409"/>
            <a:ext cx="48917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„Błogosławieni ubodzy </a:t>
            </a:r>
            <a:br>
              <a:rPr lang="pl-PL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pl-PL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w duchu…”</a:t>
            </a:r>
            <a:endParaRPr lang="pl-PL" sz="28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endParaRPr lang="pl-PL" sz="28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pl-PL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Ubogi w duchu to człowiek dobry i pobożny, którego cechuje wewnętrzna dojrzałość. Priorytetami </a:t>
            </a:r>
          </a:p>
          <a:p>
            <a:pPr algn="ctr"/>
            <a:r>
              <a:rPr lang="pl-PL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w życiu „ubogiego” są wartości duchowe.</a:t>
            </a:r>
          </a:p>
        </p:txBody>
      </p:sp>
      <p:sp>
        <p:nvSpPr>
          <p:cNvPr id="8" name="Przycisk akcji: Koniec 7">
            <a:hlinkClick r:id="rId4" action="ppaction://hlinksldjump" highlightClick="1"/>
          </p:cNvPr>
          <p:cNvSpPr/>
          <p:nvPr/>
        </p:nvSpPr>
        <p:spPr>
          <a:xfrm>
            <a:off x="10674016" y="5996686"/>
            <a:ext cx="1213184" cy="697586"/>
          </a:xfrm>
          <a:prstGeom prst="actionButtonEnd">
            <a:avLst/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81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93" y="1027696"/>
            <a:ext cx="4613064" cy="4006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461321" y="133374"/>
            <a:ext cx="6004794" cy="5794779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61320" y="234287"/>
            <a:ext cx="600479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„Błogosławieni, którzy się smucą…”</a:t>
            </a:r>
            <a:endParaRPr lang="pl-PL" sz="28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endParaRPr lang="pl-PL" sz="28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pl-PL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Wezwanie to z jednej strony dotyczy tych, którzy smucą się tutaj, na ziemi, z ważnych powodów: choroby, cierpienia, niepowodzeń, zranień. Dostąpią oni pocieszenia w niebie. </a:t>
            </a:r>
          </a:p>
          <a:p>
            <a:pPr algn="ctr"/>
            <a:r>
              <a:rPr lang="pl-PL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Z drugiej strony powodem smutku człowieka jest grzech. Szczęśliwi są więc ci, którzy smucą się z powodu swoich grzechów. Jest to pierwszy krok do świętości.</a:t>
            </a:r>
          </a:p>
        </p:txBody>
      </p:sp>
      <p:sp>
        <p:nvSpPr>
          <p:cNvPr id="8" name="Przycisk akcji: Koniec 7">
            <a:hlinkClick r:id="rId4" action="ppaction://hlinksldjump" highlightClick="1"/>
          </p:cNvPr>
          <p:cNvSpPr/>
          <p:nvPr/>
        </p:nvSpPr>
        <p:spPr>
          <a:xfrm>
            <a:off x="10674016" y="5996686"/>
            <a:ext cx="1213184" cy="697586"/>
          </a:xfrm>
          <a:prstGeom prst="actionButtonEnd">
            <a:avLst/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58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461320" y="559558"/>
            <a:ext cx="5002249" cy="5368595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61320" y="841064"/>
            <a:ext cx="500224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„Błogosławieni cisi…”</a:t>
            </a:r>
            <a:endParaRPr lang="pl-PL" sz="28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endParaRPr lang="pl-PL" sz="28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pl-PL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Cechami charakterystycznymi człowieka cichego są: skromność, pokora, uchylanie się od poklasku i chwały. </a:t>
            </a:r>
          </a:p>
          <a:p>
            <a:pPr algn="ctr"/>
            <a:r>
              <a:rPr lang="pl-PL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„Oni na własność posiądą ziemię” to znaczy, że spełnią się ich marzenia, dostąpią szczytu szczęścia – błogosławieństwa Bożego.</a:t>
            </a:r>
          </a:p>
        </p:txBody>
      </p:sp>
      <p:sp>
        <p:nvSpPr>
          <p:cNvPr id="8" name="Przycisk akcji: Koniec 7">
            <a:hlinkClick r:id="rId3" action="ppaction://hlinksldjump" highlightClick="1"/>
          </p:cNvPr>
          <p:cNvSpPr/>
          <p:nvPr/>
        </p:nvSpPr>
        <p:spPr>
          <a:xfrm>
            <a:off x="10674016" y="5996686"/>
            <a:ext cx="1213184" cy="697586"/>
          </a:xfrm>
          <a:prstGeom prst="actionButtonEnd">
            <a:avLst/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dirty="0">
              <a:latin typeface="Georgia" panose="02040502050405020303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707" y="1103052"/>
            <a:ext cx="6422410" cy="4281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797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461320" y="477672"/>
            <a:ext cx="5871241" cy="4989678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61320" y="556465"/>
            <a:ext cx="587124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„Błogosławieni, którzy łakną </a:t>
            </a:r>
          </a:p>
          <a:p>
            <a:pPr algn="ctr"/>
            <a:r>
              <a:rPr lang="pl-PL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i pragną sprawiedliwości…”</a:t>
            </a:r>
            <a:endParaRPr lang="pl-PL" sz="28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endParaRPr lang="pl-PL" sz="28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pl-PL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To ci, którzy są spragnieni świętości i czynią wszystko, by tę świętość osiągnąć. Głód i pragnienie symbolizują nasze potrzeby religijno-moralne. Ci, którzy dążą do świętości, zostaną obdarzeni </a:t>
            </a:r>
          </a:p>
          <a:p>
            <a:pPr algn="ctr"/>
            <a:r>
              <a:rPr lang="pl-PL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w życiu doczesnym takimi środkami, by tę świętość osiągnąć.</a:t>
            </a:r>
          </a:p>
        </p:txBody>
      </p:sp>
      <p:sp>
        <p:nvSpPr>
          <p:cNvPr id="8" name="Przycisk akcji: Koniec 7">
            <a:hlinkClick r:id="rId3" action="ppaction://hlinksldjump" highlightClick="1"/>
          </p:cNvPr>
          <p:cNvSpPr/>
          <p:nvPr/>
        </p:nvSpPr>
        <p:spPr>
          <a:xfrm>
            <a:off x="10674016" y="5996686"/>
            <a:ext cx="1213184" cy="697586"/>
          </a:xfrm>
          <a:prstGeom prst="actionButtonEnd">
            <a:avLst/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dirty="0">
              <a:latin typeface="Georgia" panose="02040502050405020303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295" y="1297604"/>
            <a:ext cx="5352905" cy="3568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407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632255" y="218363"/>
            <a:ext cx="4976975" cy="5569937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32256" y="371841"/>
            <a:ext cx="49769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„Błogosławieni miłosierni…”</a:t>
            </a:r>
          </a:p>
          <a:p>
            <a:pPr algn="ctr"/>
            <a:endParaRPr lang="pl-PL" sz="28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pl-PL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Szczęśliwi będą ci, którzy potrafią w każdej sytuacji przebaczać bliźniemu, okazywać miłosierdzie. Musimy pamiętać</a:t>
            </a:r>
            <a:r>
              <a:rPr lang="pl-PL" sz="2800" smtClean="0">
                <a:solidFill>
                  <a:schemeClr val="bg1"/>
                </a:solidFill>
                <a:latin typeface="Georgia" panose="02040502050405020303" pitchFamily="18" charset="0"/>
              </a:rPr>
              <a:t>, że </a:t>
            </a:r>
            <a:r>
              <a:rPr lang="pl-PL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to my jesteśmy dłużnikami Boga. </a:t>
            </a:r>
            <a:br>
              <a:rPr lang="pl-PL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pl-PL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Za okazane nam Boże miłosierdzie mamy też innych obdarowywać miłosierdziem.</a:t>
            </a:r>
          </a:p>
        </p:txBody>
      </p:sp>
      <p:sp>
        <p:nvSpPr>
          <p:cNvPr id="8" name="Przycisk akcji: Koniec 7">
            <a:hlinkClick r:id="rId3" action="ppaction://hlinksldjump" highlightClick="1"/>
          </p:cNvPr>
          <p:cNvSpPr/>
          <p:nvPr/>
        </p:nvSpPr>
        <p:spPr>
          <a:xfrm>
            <a:off x="10674016" y="5996686"/>
            <a:ext cx="1213184" cy="697586"/>
          </a:xfrm>
          <a:prstGeom prst="actionButtonEnd">
            <a:avLst/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dirty="0">
              <a:latin typeface="Georgia" panose="02040502050405020303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649" y="943341"/>
            <a:ext cx="6134990" cy="4119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73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632256" y="854122"/>
            <a:ext cx="4362826" cy="4572000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32256" y="1154963"/>
            <a:ext cx="43628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„Błogosławieni czystego serca…”</a:t>
            </a:r>
            <a:endParaRPr lang="pl-PL" sz="28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endParaRPr lang="pl-PL" sz="28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pl-PL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Człowiek czystego serca </a:t>
            </a:r>
            <a:br>
              <a:rPr lang="pl-PL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pl-PL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to ten, który ma czyste sumienie, zachowuje Boże przykazania w myślach, słowach i czynach, jest wewnętrznie czysty.</a:t>
            </a:r>
          </a:p>
        </p:txBody>
      </p:sp>
      <p:sp>
        <p:nvSpPr>
          <p:cNvPr id="8" name="Przycisk akcji: Koniec 7">
            <a:hlinkClick r:id="rId3" action="ppaction://hlinksldjump" highlightClick="1"/>
          </p:cNvPr>
          <p:cNvSpPr/>
          <p:nvPr/>
        </p:nvSpPr>
        <p:spPr>
          <a:xfrm>
            <a:off x="10674016" y="5996686"/>
            <a:ext cx="1213184" cy="697586"/>
          </a:xfrm>
          <a:prstGeom prst="actionButtonEnd">
            <a:avLst/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dirty="0">
              <a:latin typeface="Georgia" panose="02040502050405020303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16" y="1002563"/>
            <a:ext cx="6412678" cy="4275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039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3345</TotalTime>
  <Words>346</Words>
  <Application>Microsoft Office PowerPoint</Application>
  <PresentationFormat>Panoramiczny</PresentationFormat>
  <Paragraphs>59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Fira Sans</vt:lpstr>
      <vt:lpstr>Georgia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Witczak</dc:creator>
  <cp:lastModifiedBy>Krzysztof Tomiak</cp:lastModifiedBy>
  <cp:revision>402</cp:revision>
  <dcterms:created xsi:type="dcterms:W3CDTF">2017-07-14T09:59:13Z</dcterms:created>
  <dcterms:modified xsi:type="dcterms:W3CDTF">2019-02-25T19:08:52Z</dcterms:modified>
</cp:coreProperties>
</file>