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68" r:id="rId4"/>
    <p:sldId id="369" r:id="rId5"/>
    <p:sldId id="348" r:id="rId6"/>
    <p:sldId id="379" r:id="rId7"/>
    <p:sldId id="380" r:id="rId8"/>
    <p:sldId id="293" r:id="rId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611C"/>
    <a:srgbClr val="ED7D31"/>
    <a:srgbClr val="FF5050"/>
    <a:srgbClr val="FFCC00"/>
    <a:srgbClr val="FFD966"/>
    <a:srgbClr val="C10B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9645" autoAdjust="0"/>
  </p:normalViewPr>
  <p:slideViewPr>
    <p:cSldViewPr snapToGrid="0">
      <p:cViewPr varScale="1">
        <p:scale>
          <a:sx n="74" d="100"/>
          <a:sy n="74" d="100"/>
        </p:scale>
        <p:origin x="54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460E4A-EB76-4AEE-8A18-D3B52B34C639}" type="datetimeFigureOut">
              <a:rPr lang="pl-PL" smtClean="0"/>
              <a:t>21.02.2019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B7D1B9-375F-4E56-B289-DC70B5E6170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6857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21.02.2019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983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21.02.2019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733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21.02.2019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145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21.02.2019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511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21.02.2019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819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21.02.2019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065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21.02.2019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865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21.02.2019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436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21.02.2019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471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21.02.2019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5409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21.02.2019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123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D21E8-67DD-4C8C-BEED-881BBFE87786}" type="datetimeFigureOut">
              <a:rPr lang="pl-PL" smtClean="0"/>
              <a:pPr/>
              <a:t>21.02.2019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809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slide4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slide" Target="slide7.xml"/><Relationship Id="rId4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1559054"/>
            <a:ext cx="9144000" cy="1655762"/>
          </a:xfrm>
        </p:spPr>
        <p:txBody>
          <a:bodyPr/>
          <a:lstStyle/>
          <a:p>
            <a:r>
              <a:rPr lang="pl-PL" sz="60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PREZENTACJA DLA KLASY 7 SP</a:t>
            </a:r>
          </a:p>
          <a:p>
            <a:r>
              <a:rPr lang="pl-PL" sz="60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DO LEKCJI 27</a:t>
            </a:r>
            <a:endParaRPr lang="pl-PL" sz="6000" baseline="30000" dirty="0" smtClean="0"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sp>
        <p:nvSpPr>
          <p:cNvPr id="6" name="Podtytuł 2"/>
          <p:cNvSpPr txBox="1">
            <a:spLocks/>
          </p:cNvSpPr>
          <p:nvPr/>
        </p:nvSpPr>
        <p:spPr>
          <a:xfrm>
            <a:off x="1676400" y="3700936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800" b="1" baseline="30000" dirty="0" smtClean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endParaRPr lang="pl-PL" dirty="0"/>
          </a:p>
        </p:txBody>
      </p:sp>
      <p:sp>
        <p:nvSpPr>
          <p:cNvPr id="7" name="Prostokąt 6"/>
          <p:cNvSpPr/>
          <p:nvPr/>
        </p:nvSpPr>
        <p:spPr>
          <a:xfrm>
            <a:off x="5000368" y="2940908"/>
            <a:ext cx="2199502" cy="90616"/>
          </a:xfrm>
          <a:prstGeom prst="rect">
            <a:avLst/>
          </a:prstGeom>
          <a:solidFill>
            <a:srgbClr val="C10B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958" y="5642919"/>
            <a:ext cx="1934083" cy="609728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-1" y="3414715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300" b="1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GŁOSIĆ WSZYSTKIM NARODOM</a:t>
            </a:r>
          </a:p>
          <a:p>
            <a:pPr algn="ctr"/>
            <a:r>
              <a:rPr lang="pl-PL" sz="3300" b="1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DOBRĄ NOWINĘ</a:t>
            </a:r>
          </a:p>
        </p:txBody>
      </p:sp>
    </p:spTree>
    <p:extLst>
      <p:ext uri="{BB962C8B-B14F-4D97-AF65-F5344CB8AC3E}">
        <p14:creationId xmlns:p14="http://schemas.microsoft.com/office/powerpoint/2010/main" val="39041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85312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5305168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103" y="6260756"/>
            <a:ext cx="1445053" cy="433516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2457449" y="4362450"/>
            <a:ext cx="7562851" cy="1565703"/>
          </a:xfrm>
          <a:prstGeom prst="rect">
            <a:avLst/>
          </a:prstGeom>
          <a:solidFill>
            <a:srgbClr val="FC611C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dtytuł 2"/>
          <p:cNvSpPr txBox="1">
            <a:spLocks/>
          </p:cNvSpPr>
          <p:nvPr/>
        </p:nvSpPr>
        <p:spPr>
          <a:xfrm>
            <a:off x="2457449" y="4567813"/>
            <a:ext cx="7562851" cy="577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3500" b="1" dirty="0" smtClean="0">
                <a:solidFill>
                  <a:schemeClr val="bg1"/>
                </a:solidFill>
                <a:latin typeface="Arial" pitchFamily="34" charset="0"/>
                <a:ea typeface="Fira Sans" pitchFamily="34" charset="0"/>
                <a:cs typeface="Arial" pitchFamily="34" charset="0"/>
              </a:rPr>
              <a:t>GŁOSIĆ WSZYSTKIM NARODOM</a:t>
            </a:r>
          </a:p>
          <a:p>
            <a:r>
              <a:rPr lang="pl-PL" sz="3500" b="1" dirty="0" smtClean="0">
                <a:solidFill>
                  <a:schemeClr val="bg1"/>
                </a:solidFill>
                <a:latin typeface="Arial" pitchFamily="34" charset="0"/>
                <a:ea typeface="Fira Sans" pitchFamily="34" charset="0"/>
                <a:cs typeface="Arial" pitchFamily="34" charset="0"/>
              </a:rPr>
              <a:t>DOBRĄ NOWINĘ</a:t>
            </a:r>
            <a:endParaRPr lang="pl-PL" sz="3500" b="1" dirty="0">
              <a:solidFill>
                <a:schemeClr val="bg1"/>
              </a:solidFill>
              <a:latin typeface="Arial" pitchFamily="34" charset="0"/>
              <a:ea typeface="Fira Sans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6022"/>
            <a:ext cx="12458700" cy="9268372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5223820" y="6091881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755" y="6248400"/>
            <a:ext cx="1445053" cy="433516"/>
          </a:xfrm>
          <a:prstGeom prst="rect">
            <a:avLst/>
          </a:prstGeom>
        </p:spPr>
      </p:pic>
      <p:sp>
        <p:nvSpPr>
          <p:cNvPr id="10" name="Elipsa 9">
            <a:hlinkClick r:id="rId4" action="ppaction://hlinksldjump"/>
          </p:cNvPr>
          <p:cNvSpPr/>
          <p:nvPr/>
        </p:nvSpPr>
        <p:spPr>
          <a:xfrm flipH="1">
            <a:off x="3819154" y="4258733"/>
            <a:ext cx="1492908" cy="1449127"/>
          </a:xfrm>
          <a:prstGeom prst="ellipse">
            <a:avLst/>
          </a:prstGeom>
          <a:solidFill>
            <a:srgbClr val="FC611C">
              <a:alpha val="80000"/>
            </a:srgbClr>
          </a:solidFill>
          <a:ln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bg1"/>
                </a:solidFill>
                <a:latin typeface="Georgia" panose="02040502050405020303" pitchFamily="18" charset="0"/>
              </a:rPr>
              <a:t>Marek</a:t>
            </a:r>
            <a:endParaRPr lang="pl-PL" b="1" dirty="0">
              <a:solidFill>
                <a:schemeClr val="bg1"/>
              </a:solidFill>
            </a:endParaRPr>
          </a:p>
        </p:txBody>
      </p:sp>
      <p:sp>
        <p:nvSpPr>
          <p:cNvPr id="16" name="Elipsa 15">
            <a:hlinkClick r:id="rId5" action="ppaction://hlinksldjump"/>
          </p:cNvPr>
          <p:cNvSpPr/>
          <p:nvPr/>
        </p:nvSpPr>
        <p:spPr>
          <a:xfrm flipH="1">
            <a:off x="10630516" y="4258733"/>
            <a:ext cx="1492908" cy="1449127"/>
          </a:xfrm>
          <a:prstGeom prst="ellipse">
            <a:avLst/>
          </a:prstGeom>
          <a:solidFill>
            <a:srgbClr val="FC611C">
              <a:alpha val="80000"/>
            </a:srgbClr>
          </a:solidFill>
          <a:ln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bg1"/>
                </a:solidFill>
                <a:latin typeface="Georgia" panose="02040502050405020303" pitchFamily="18" charset="0"/>
              </a:rPr>
              <a:t>Jan</a:t>
            </a:r>
            <a:endParaRPr lang="pl-PL" b="1" dirty="0">
              <a:solidFill>
                <a:schemeClr val="bg1"/>
              </a:solidFill>
            </a:endParaRPr>
          </a:p>
        </p:txBody>
      </p:sp>
      <p:sp>
        <p:nvSpPr>
          <p:cNvPr id="17" name="Elipsa 16">
            <a:hlinkClick r:id="rId6" action="ppaction://hlinksldjump"/>
          </p:cNvPr>
          <p:cNvSpPr/>
          <p:nvPr/>
        </p:nvSpPr>
        <p:spPr>
          <a:xfrm flipH="1">
            <a:off x="7180714" y="4258733"/>
            <a:ext cx="1492908" cy="1449127"/>
          </a:xfrm>
          <a:prstGeom prst="ellipse">
            <a:avLst/>
          </a:prstGeom>
          <a:solidFill>
            <a:srgbClr val="FC611C">
              <a:alpha val="80000"/>
            </a:srgbClr>
          </a:solidFill>
          <a:ln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bg1"/>
                </a:solidFill>
                <a:latin typeface="Georgia" panose="02040502050405020303" pitchFamily="18" charset="0"/>
              </a:rPr>
              <a:t>Łukasz</a:t>
            </a:r>
            <a:endParaRPr lang="pl-PL" b="1" dirty="0">
              <a:solidFill>
                <a:schemeClr val="bg1"/>
              </a:solidFill>
            </a:endParaRPr>
          </a:p>
        </p:txBody>
      </p:sp>
      <p:sp>
        <p:nvSpPr>
          <p:cNvPr id="18" name="Elipsa 17">
            <a:hlinkClick r:id="rId7" action="ppaction://hlinksldjump"/>
          </p:cNvPr>
          <p:cNvSpPr/>
          <p:nvPr/>
        </p:nvSpPr>
        <p:spPr>
          <a:xfrm flipH="1">
            <a:off x="372548" y="4258733"/>
            <a:ext cx="1492908" cy="1449127"/>
          </a:xfrm>
          <a:prstGeom prst="ellipse">
            <a:avLst/>
          </a:prstGeom>
          <a:solidFill>
            <a:srgbClr val="FC611C">
              <a:alpha val="80000"/>
            </a:srgbClr>
          </a:solidFill>
          <a:ln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bg1"/>
                </a:solidFill>
                <a:latin typeface="Georgia" panose="02040502050405020303" pitchFamily="18" charset="0"/>
              </a:rPr>
              <a:t>Mateusz</a:t>
            </a:r>
            <a:endParaRPr lang="pl-P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9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5983"/>
            <a:ext cx="12192000" cy="9069966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15" name="Prostokąt 14"/>
          <p:cNvSpPr/>
          <p:nvPr/>
        </p:nvSpPr>
        <p:spPr>
          <a:xfrm>
            <a:off x="5071420" y="990600"/>
            <a:ext cx="5185501" cy="4572000"/>
          </a:xfrm>
          <a:prstGeom prst="rect">
            <a:avLst/>
          </a:prstGeom>
          <a:solidFill>
            <a:srgbClr val="FC611C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5071420" y="1291441"/>
            <a:ext cx="518550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chemeClr val="bg1"/>
                </a:solidFill>
                <a:latin typeface="Georgia" panose="02040502050405020303" pitchFamily="18" charset="0"/>
              </a:rPr>
              <a:t>ś</a:t>
            </a:r>
            <a:r>
              <a:rPr lang="pl-PL" sz="28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w. Mateusz </a:t>
            </a:r>
            <a: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– jeden </a:t>
            </a:r>
            <a:b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z dwunastu apostołów.</a:t>
            </a:r>
          </a:p>
          <a:p>
            <a:pPr algn="ctr"/>
            <a:endParaRPr lang="pl-PL" sz="2800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/>
            <a: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Myślą przewodnią jego Ewangelii jest teza, że w osobie, życiu, uczynkach i nauczaniu Jezusa spełniły się wszystkie proroctwa mesjańskie, że Jezus jest oczekiwanym Mesjaszem.</a:t>
            </a:r>
          </a:p>
        </p:txBody>
      </p:sp>
      <p:sp>
        <p:nvSpPr>
          <p:cNvPr id="8" name="Przycisk akcji: Koniec 7">
            <a:hlinkClick r:id="rId5" action="ppaction://hlinksldjump" highlightClick="1"/>
          </p:cNvPr>
          <p:cNvSpPr/>
          <p:nvPr/>
        </p:nvSpPr>
        <p:spPr>
          <a:xfrm>
            <a:off x="10674016" y="5996686"/>
            <a:ext cx="1213184" cy="697586"/>
          </a:xfrm>
          <a:prstGeom prst="actionButtonEnd">
            <a:avLst/>
          </a:prstGeom>
          <a:solidFill>
            <a:schemeClr val="bg1"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800" dirty="0">
              <a:latin typeface="Georgia" panose="02040502050405020303" pitchFamily="18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277"/>
          <a:stretch/>
        </p:blipFill>
        <p:spPr>
          <a:xfrm>
            <a:off x="2674263" y="207490"/>
            <a:ext cx="1912296" cy="6260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981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5983"/>
            <a:ext cx="12192000" cy="9069966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15" name="Prostokąt 14"/>
          <p:cNvSpPr/>
          <p:nvPr/>
        </p:nvSpPr>
        <p:spPr>
          <a:xfrm>
            <a:off x="983042" y="377546"/>
            <a:ext cx="7082479" cy="5562504"/>
          </a:xfrm>
          <a:prstGeom prst="rect">
            <a:avLst/>
          </a:prstGeom>
          <a:solidFill>
            <a:srgbClr val="FC611C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983043" y="739137"/>
            <a:ext cx="7082478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7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św. Marek </a:t>
            </a:r>
            <a:r>
              <a:rPr lang="pl-PL" sz="2700" dirty="0" smtClean="0">
                <a:solidFill>
                  <a:schemeClr val="bg1"/>
                </a:solidFill>
                <a:latin typeface="Georgia" panose="02040502050405020303" pitchFamily="18" charset="0"/>
              </a:rPr>
              <a:t>– towarzysz podróży misyjnej </a:t>
            </a:r>
            <a:br>
              <a:rPr lang="pl-PL" sz="2700" dirty="0" smtClean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pl-PL" sz="2700" dirty="0" smtClean="0">
                <a:solidFill>
                  <a:schemeClr val="bg1"/>
                </a:solidFill>
                <a:latin typeface="Georgia" panose="02040502050405020303" pitchFamily="18" charset="0"/>
              </a:rPr>
              <a:t>św. Pawła, uczeń św. Piotra; jak utrzymuje najstarsza tradycja, spisał Ewangelię głoszoną przez św. Piotra.</a:t>
            </a:r>
          </a:p>
          <a:p>
            <a:pPr algn="ctr"/>
            <a:endParaRPr lang="pl-PL" sz="27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/>
            <a:r>
              <a:rPr lang="pl-PL" sz="2700" dirty="0" smtClean="0">
                <a:solidFill>
                  <a:schemeClr val="bg1"/>
                </a:solidFill>
                <a:latin typeface="Georgia" panose="02040502050405020303" pitchFamily="18" charset="0"/>
              </a:rPr>
              <a:t>Jego Ewangelia adresowana jest do chrześcijan nawróconych z pogaństwa </a:t>
            </a:r>
            <a:br>
              <a:rPr lang="pl-PL" sz="2700" dirty="0" smtClean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pl-PL" sz="2700" dirty="0" smtClean="0">
                <a:solidFill>
                  <a:schemeClr val="bg1"/>
                </a:solidFill>
                <a:latin typeface="Georgia" panose="02040502050405020303" pitchFamily="18" charset="0"/>
              </a:rPr>
              <a:t>i zamieszkujących w Rzymie. Głosi, iż Jezus jest Synem Bożym, Zbawicielem. Jezus jest Władcą uwalniającym lud od panowania złego ducha i usuwającym szatana ze świata.</a:t>
            </a:r>
          </a:p>
        </p:txBody>
      </p:sp>
      <p:sp>
        <p:nvSpPr>
          <p:cNvPr id="8" name="Przycisk akcji: Koniec 7">
            <a:hlinkClick r:id="rId5" action="ppaction://hlinksldjump" highlightClick="1"/>
          </p:cNvPr>
          <p:cNvSpPr/>
          <p:nvPr/>
        </p:nvSpPr>
        <p:spPr>
          <a:xfrm>
            <a:off x="10674016" y="5996686"/>
            <a:ext cx="1213184" cy="697586"/>
          </a:xfrm>
          <a:prstGeom prst="actionButtonEnd">
            <a:avLst/>
          </a:prstGeom>
          <a:solidFill>
            <a:schemeClr val="bg1"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800" dirty="0">
              <a:latin typeface="Georgia" panose="02040502050405020303" pitchFamily="18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5" r="50207"/>
          <a:stretch/>
        </p:blipFill>
        <p:spPr>
          <a:xfrm>
            <a:off x="8640583" y="160454"/>
            <a:ext cx="2033433" cy="6100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097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5983"/>
            <a:ext cx="12192000" cy="9069966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15" name="Prostokąt 14"/>
          <p:cNvSpPr/>
          <p:nvPr/>
        </p:nvSpPr>
        <p:spPr>
          <a:xfrm>
            <a:off x="834188" y="514350"/>
            <a:ext cx="6100011" cy="5200650"/>
          </a:xfrm>
          <a:prstGeom prst="rect">
            <a:avLst/>
          </a:prstGeom>
          <a:solidFill>
            <a:srgbClr val="FC611C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834189" y="575518"/>
            <a:ext cx="610001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700" b="1" dirty="0">
                <a:solidFill>
                  <a:schemeClr val="bg1"/>
                </a:solidFill>
                <a:latin typeface="Georgia" panose="02040502050405020303" pitchFamily="18" charset="0"/>
              </a:rPr>
              <a:t>ś</a:t>
            </a:r>
            <a:r>
              <a:rPr lang="pl-PL" sz="27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w. Łukasz </a:t>
            </a:r>
            <a:r>
              <a:rPr lang="pl-PL" sz="2700" dirty="0" smtClean="0">
                <a:solidFill>
                  <a:schemeClr val="bg1"/>
                </a:solidFill>
                <a:latin typeface="Georgia" panose="02040502050405020303" pitchFamily="18" charset="0"/>
              </a:rPr>
              <a:t>– uczeń i towarzysz podróży misyjnych św. Pawła, lekarz </a:t>
            </a:r>
          </a:p>
          <a:p>
            <a:pPr algn="ctr"/>
            <a:r>
              <a:rPr lang="pl-PL" sz="2700" dirty="0" smtClean="0">
                <a:solidFill>
                  <a:schemeClr val="bg1"/>
                </a:solidFill>
                <a:latin typeface="Georgia" panose="02040502050405020303" pitchFamily="18" charset="0"/>
              </a:rPr>
              <a:t>z zawodu.</a:t>
            </a:r>
          </a:p>
          <a:p>
            <a:pPr algn="ctr"/>
            <a:endParaRPr lang="pl-PL" sz="27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/>
            <a:r>
              <a:rPr lang="pl-PL" sz="2700" dirty="0" smtClean="0">
                <a:solidFill>
                  <a:schemeClr val="bg1"/>
                </a:solidFill>
                <a:latin typeface="Georgia" panose="02040502050405020303" pitchFamily="18" charset="0"/>
              </a:rPr>
              <a:t>Główną myślą przewodnią jest głoszenie powszechności zbawienia. Autor podkreśla Boże miłosierdzie </a:t>
            </a:r>
          </a:p>
          <a:p>
            <a:pPr algn="ctr"/>
            <a:r>
              <a:rPr lang="pl-PL" sz="2700" dirty="0" smtClean="0">
                <a:solidFill>
                  <a:schemeClr val="bg1"/>
                </a:solidFill>
                <a:latin typeface="Georgia" panose="02040502050405020303" pitchFamily="18" charset="0"/>
              </a:rPr>
              <a:t>w stosunku do grzeszników. Miłosierdzie to, ukazane w życiu </a:t>
            </a:r>
          </a:p>
          <a:p>
            <a:pPr algn="ctr"/>
            <a:r>
              <a:rPr lang="pl-PL" sz="2700" dirty="0" smtClean="0">
                <a:solidFill>
                  <a:schemeClr val="bg1"/>
                </a:solidFill>
                <a:latin typeface="Georgia" panose="02040502050405020303" pitchFamily="18" charset="0"/>
              </a:rPr>
              <a:t>i działalności Chrystusa, obejmuje wszystkich ludzi, nie tylko Naród Wybrany.</a:t>
            </a:r>
          </a:p>
        </p:txBody>
      </p:sp>
      <p:sp>
        <p:nvSpPr>
          <p:cNvPr id="8" name="Przycisk akcji: Koniec 7">
            <a:hlinkClick r:id="rId5" action="ppaction://hlinksldjump" highlightClick="1"/>
          </p:cNvPr>
          <p:cNvSpPr/>
          <p:nvPr/>
        </p:nvSpPr>
        <p:spPr>
          <a:xfrm>
            <a:off x="10674016" y="5996686"/>
            <a:ext cx="1213184" cy="697586"/>
          </a:xfrm>
          <a:prstGeom prst="actionButtonEnd">
            <a:avLst/>
          </a:prstGeom>
          <a:solidFill>
            <a:schemeClr val="bg1"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800" dirty="0">
              <a:latin typeface="Georgia" panose="02040502050405020303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47" r="23342"/>
          <a:stretch/>
        </p:blipFill>
        <p:spPr>
          <a:xfrm>
            <a:off x="7505700" y="133530"/>
            <a:ext cx="2076449" cy="6127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260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5983"/>
            <a:ext cx="12192000" cy="9069966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15" name="Prostokąt 14"/>
          <p:cNvSpPr/>
          <p:nvPr/>
        </p:nvSpPr>
        <p:spPr>
          <a:xfrm>
            <a:off x="4747570" y="647700"/>
            <a:ext cx="6606230" cy="4667250"/>
          </a:xfrm>
          <a:prstGeom prst="rect">
            <a:avLst/>
          </a:prstGeom>
          <a:solidFill>
            <a:srgbClr val="FC611C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4747570" y="868424"/>
            <a:ext cx="660623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7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św. Jan </a:t>
            </a:r>
            <a:r>
              <a:rPr lang="pl-PL" sz="2700" dirty="0" smtClean="0">
                <a:solidFill>
                  <a:schemeClr val="bg1"/>
                </a:solidFill>
                <a:latin typeface="Georgia" panose="02040502050405020303" pitchFamily="18" charset="0"/>
              </a:rPr>
              <a:t>- </a:t>
            </a:r>
            <a:r>
              <a:rPr lang="pl-PL" sz="2700" dirty="0">
                <a:solidFill>
                  <a:schemeClr val="bg1"/>
                </a:solidFill>
                <a:latin typeface="Georgia" panose="02040502050405020303" pitchFamily="18" charset="0"/>
              </a:rPr>
              <a:t>jeden </a:t>
            </a:r>
            <a:br>
              <a:rPr lang="pl-PL" sz="27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pl-PL" sz="2700" dirty="0">
                <a:solidFill>
                  <a:schemeClr val="bg1"/>
                </a:solidFill>
                <a:latin typeface="Georgia" panose="02040502050405020303" pitchFamily="18" charset="0"/>
              </a:rPr>
              <a:t>z dwunastu </a:t>
            </a:r>
            <a:r>
              <a:rPr lang="pl-PL" sz="2700" dirty="0" smtClean="0">
                <a:solidFill>
                  <a:schemeClr val="bg1"/>
                </a:solidFill>
                <a:latin typeface="Georgia" panose="02040502050405020303" pitchFamily="18" charset="0"/>
              </a:rPr>
              <a:t>apostołów; pod krzyżem Jezusa otrzymał polecenie zaopiekowania się Matką Bożą.</a:t>
            </a:r>
          </a:p>
          <a:p>
            <a:pPr algn="ctr"/>
            <a:endParaRPr lang="pl-PL" sz="27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/>
            <a:r>
              <a:rPr lang="pl-PL" sz="2700" dirty="0" smtClean="0">
                <a:solidFill>
                  <a:schemeClr val="bg1"/>
                </a:solidFill>
                <a:latin typeface="Georgia" panose="02040502050405020303" pitchFamily="18" charset="0"/>
              </a:rPr>
              <a:t>Ewangelię o Synu Bożym spisał, abyśmy uwierzyli i przez wiarę w imię Jego mieli życie </a:t>
            </a:r>
            <a:r>
              <a:rPr lang="pl-PL" sz="16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[por. J 20, 31].</a:t>
            </a:r>
            <a:r>
              <a:rPr lang="pl-PL" sz="1600" b="1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pl-PL" sz="2700" dirty="0" smtClean="0">
                <a:solidFill>
                  <a:schemeClr val="bg1"/>
                </a:solidFill>
                <a:latin typeface="Georgia" panose="02040502050405020303" pitchFamily="18" charset="0"/>
              </a:rPr>
              <a:t>Podkreśla łaskę Zbawiciela, która hojnie jest dawana wszystkim wierzącym.</a:t>
            </a:r>
          </a:p>
        </p:txBody>
      </p:sp>
      <p:sp>
        <p:nvSpPr>
          <p:cNvPr id="8" name="Przycisk akcji: Koniec 7">
            <a:hlinkClick r:id="rId5" action="ppaction://hlinksldjump" highlightClick="1"/>
          </p:cNvPr>
          <p:cNvSpPr/>
          <p:nvPr/>
        </p:nvSpPr>
        <p:spPr>
          <a:xfrm>
            <a:off x="10674016" y="5996686"/>
            <a:ext cx="1213184" cy="697586"/>
          </a:xfrm>
          <a:prstGeom prst="actionButtonEnd">
            <a:avLst/>
          </a:prstGeom>
          <a:solidFill>
            <a:schemeClr val="bg1"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800" dirty="0">
              <a:latin typeface="Georgia" panose="02040502050405020303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97"/>
          <a:stretch/>
        </p:blipFill>
        <p:spPr>
          <a:xfrm>
            <a:off x="2299388" y="-315596"/>
            <a:ext cx="1979061" cy="666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39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5" y="6193306"/>
            <a:ext cx="622780" cy="62278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6</a:t>
            </a:r>
            <a:endParaRPr lang="pl-PL" dirty="0">
              <a:solidFill>
                <a:schemeClr val="tx1"/>
              </a:solidFill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32254" y="678027"/>
            <a:ext cx="11139615" cy="4883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BIBLIOGRAFIA</a:t>
            </a:r>
            <a:endParaRPr lang="pl-PL" sz="40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r>
              <a:rPr lang="pl-PL" sz="2400" i="1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Spotkanie ze Słowem. Podręcznik dla klasy siódmej szkoły podstawowej</a:t>
            </a:r>
            <a:r>
              <a:rPr lang="pl-PL" sz="2400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, red. ks. prof. J. Szpet, D. Jackowiak. Wydawnictwo Święty Wojciech, Poznań 2011, </a:t>
            </a:r>
            <a:br>
              <a:rPr lang="pl-PL" sz="2400" dirty="0" smtClean="0">
                <a:latin typeface="Arial" pitchFamily="34" charset="0"/>
                <a:ea typeface="Fira Sans" pitchFamily="34" charset="0"/>
                <a:cs typeface="Arial" pitchFamily="34" charset="0"/>
              </a:rPr>
            </a:br>
            <a:r>
              <a:rPr lang="pl-PL" sz="2400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s. 70-73.</a:t>
            </a:r>
          </a:p>
          <a:p>
            <a:endParaRPr lang="pl-PL" sz="1000" dirty="0" smtClean="0">
              <a:latin typeface="Arial" pitchFamily="34" charset="0"/>
              <a:ea typeface="Fira Sans" pitchFamily="34" charset="0"/>
              <a:cs typeface="Arial" pitchFamily="34" charset="0"/>
            </a:endParaRPr>
          </a:p>
          <a:p>
            <a:r>
              <a:rPr lang="pl-PL" sz="2400" i="1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Spotkanie ze Słowem. Poradnik metodyczny. Siódma klasa szkoły podstawowej</a:t>
            </a:r>
            <a:r>
              <a:rPr lang="pl-PL" sz="2400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, red. ks. prof. J. Szpet, D. Jackowiak. Wydawnictwo Święty Wojciech, Poznań 2011, s. 99-101.</a:t>
            </a:r>
          </a:p>
          <a:p>
            <a:endParaRPr lang="pl-PL" sz="2400" dirty="0">
              <a:latin typeface="Arial" pitchFamily="34" charset="0"/>
              <a:ea typeface="Fira Sans" pitchFamily="34" charset="0"/>
              <a:cs typeface="Arial" pitchFamily="34" charset="0"/>
            </a:endParaRPr>
          </a:p>
          <a:p>
            <a:endParaRPr lang="pl-PL" sz="1600" dirty="0">
              <a:latin typeface="Arial" pitchFamily="34" charset="0"/>
              <a:ea typeface="Fira Sans" pitchFamily="34" charset="0"/>
              <a:cs typeface="Arial" pitchFamily="34" charset="0"/>
            </a:endParaRPr>
          </a:p>
          <a:p>
            <a:endParaRPr lang="pl-PL" sz="2400" baseline="30000" dirty="0" smtClean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endParaRPr lang="pl-PL" sz="24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r>
              <a:rPr lang="pl-PL" sz="4000" b="1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FOTOGRAFIE</a:t>
            </a:r>
            <a:endParaRPr lang="pl-PL" sz="32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r>
              <a:rPr lang="pl-PL" sz="3200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Święty Wojciech Dom Medialny, pixabay.com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383821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3278</TotalTime>
  <Words>126</Words>
  <Application>Microsoft Office PowerPoint</Application>
  <PresentationFormat>Panoramiczny</PresentationFormat>
  <Paragraphs>36</Paragraphs>
  <Slides>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Fira Sans</vt:lpstr>
      <vt:lpstr>Georgia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Joanna Witczak</dc:creator>
  <cp:lastModifiedBy>Krzysztof Tomiak</cp:lastModifiedBy>
  <cp:revision>394</cp:revision>
  <dcterms:created xsi:type="dcterms:W3CDTF">2017-07-14T09:59:13Z</dcterms:created>
  <dcterms:modified xsi:type="dcterms:W3CDTF">2019-02-21T14:56:20Z</dcterms:modified>
</cp:coreProperties>
</file>