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8" r:id="rId4"/>
    <p:sldId id="369" r:id="rId5"/>
    <p:sldId id="348" r:id="rId6"/>
    <p:sldId id="379" r:id="rId7"/>
    <p:sldId id="380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611C"/>
    <a:srgbClr val="ED7D31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21.02.2019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21.02.2019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4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slide" Target="slide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slide" Target="slide3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slide" Target="slide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slide" Target="slide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27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GŁOSIĆ WSZYSTKIM NARODOM</a:t>
            </a:r>
          </a:p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DOBRĄ NOWINĘ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8531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457449" y="4362450"/>
            <a:ext cx="7562851" cy="1565703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2457449" y="4567813"/>
            <a:ext cx="7562851" cy="5774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5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GŁOSIĆ WSZYSTKIM NARODOM</a:t>
            </a:r>
          </a:p>
          <a:p>
            <a:r>
              <a:rPr lang="pl-PL" sz="35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DOBRĄ NOWINĘ</a:t>
            </a:r>
            <a:endParaRPr lang="pl-PL" sz="35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96022"/>
            <a:ext cx="12458700" cy="926837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223820" y="6091881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755" y="6248400"/>
            <a:ext cx="1445053" cy="433516"/>
          </a:xfrm>
          <a:prstGeom prst="rect">
            <a:avLst/>
          </a:prstGeom>
        </p:spPr>
      </p:pic>
      <p:sp>
        <p:nvSpPr>
          <p:cNvPr id="10" name="Elipsa 9">
            <a:hlinkClick r:id="rId4" action="ppaction://hlinksldjump"/>
          </p:cNvPr>
          <p:cNvSpPr/>
          <p:nvPr/>
        </p:nvSpPr>
        <p:spPr>
          <a:xfrm flipH="1">
            <a:off x="3819154" y="4258733"/>
            <a:ext cx="1492908" cy="1449127"/>
          </a:xfrm>
          <a:prstGeom prst="ellipse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bg1"/>
                </a:solidFill>
                <a:latin typeface="Georgia" panose="02040502050405020303" pitchFamily="18" charset="0"/>
              </a:rPr>
              <a:t>Marek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6" name="Elipsa 15">
            <a:hlinkClick r:id="rId5" action="ppaction://hlinksldjump"/>
          </p:cNvPr>
          <p:cNvSpPr/>
          <p:nvPr/>
        </p:nvSpPr>
        <p:spPr>
          <a:xfrm flipH="1">
            <a:off x="10630516" y="4258733"/>
            <a:ext cx="1492908" cy="1449127"/>
          </a:xfrm>
          <a:prstGeom prst="ellipse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bg1"/>
                </a:solidFill>
                <a:latin typeface="Georgia" panose="02040502050405020303" pitchFamily="18" charset="0"/>
              </a:rPr>
              <a:t>Jan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7" name="Elipsa 16">
            <a:hlinkClick r:id="rId6" action="ppaction://hlinksldjump"/>
          </p:cNvPr>
          <p:cNvSpPr/>
          <p:nvPr/>
        </p:nvSpPr>
        <p:spPr>
          <a:xfrm flipH="1">
            <a:off x="7180714" y="4258733"/>
            <a:ext cx="1492908" cy="1449127"/>
          </a:xfrm>
          <a:prstGeom prst="ellipse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bg1"/>
                </a:solidFill>
                <a:latin typeface="Georgia" panose="02040502050405020303" pitchFamily="18" charset="0"/>
              </a:rPr>
              <a:t>Łukasz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18" name="Elipsa 17">
            <a:hlinkClick r:id="rId7" action="ppaction://hlinksldjump"/>
          </p:cNvPr>
          <p:cNvSpPr/>
          <p:nvPr/>
        </p:nvSpPr>
        <p:spPr>
          <a:xfrm flipH="1">
            <a:off x="372548" y="4258733"/>
            <a:ext cx="1492908" cy="1449127"/>
          </a:xfrm>
          <a:prstGeom prst="ellipse">
            <a:avLst/>
          </a:prstGeom>
          <a:solidFill>
            <a:srgbClr val="FC611C">
              <a:alpha val="80000"/>
            </a:srgbClr>
          </a:solidFill>
          <a:ln>
            <a:solidFill>
              <a:srgbClr val="FFFF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bg1"/>
                </a:solidFill>
                <a:latin typeface="Georgia" panose="02040502050405020303" pitchFamily="18" charset="0"/>
              </a:rPr>
              <a:t>Mateusz</a:t>
            </a:r>
            <a:endParaRPr lang="pl-P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5983"/>
            <a:ext cx="12192000" cy="906996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5071420" y="990600"/>
            <a:ext cx="5185501" cy="457200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071420" y="1291441"/>
            <a:ext cx="518550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>
                <a:solidFill>
                  <a:schemeClr val="bg1"/>
                </a:solidFill>
                <a:latin typeface="Georgia" panose="02040502050405020303" pitchFamily="18" charset="0"/>
              </a:rPr>
              <a:t>ś</a:t>
            </a:r>
            <a:r>
              <a:rPr lang="pl-PL" sz="28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w. Mateusz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jeden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dwunastu apostołów.</a:t>
            </a:r>
          </a:p>
          <a:p>
            <a:pPr algn="ctr"/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Myślą przewodnią jego Ewangelii jest teza, że w osobie, życiu, uczynkach i nauczaniu Jezusa spełniły się wszystkie proroctwa mesjańskie, że Jezus jest oczekiwanym Mesjaszem.</a:t>
            </a:r>
          </a:p>
        </p:txBody>
      </p:sp>
      <p:sp>
        <p:nvSpPr>
          <p:cNvPr id="8" name="Przycisk akcji: Koniec 7">
            <a:hlinkClick r:id="rId5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277"/>
          <a:stretch/>
        </p:blipFill>
        <p:spPr>
          <a:xfrm>
            <a:off x="2674263" y="207490"/>
            <a:ext cx="1912296" cy="6260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2981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5983"/>
            <a:ext cx="12192000" cy="906996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983042" y="377546"/>
            <a:ext cx="7082479" cy="5562504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983043" y="739137"/>
            <a:ext cx="708247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św. Marek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towarzysz podróży misyjnej </a:t>
            </a:r>
            <a:b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św. Pawła, uczeń św. Piotra; jak utrzymuje najstarsza tradycja, spisał Ewangelię głoszoną przez św. Piotra.</a:t>
            </a:r>
          </a:p>
          <a:p>
            <a:pPr algn="ctr"/>
            <a:endParaRPr lang="pl-PL" sz="27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Jego Ewangelia adresowana jest do chrześcijan nawróconych z pogaństwa </a:t>
            </a:r>
            <a:b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zamieszkujących w Rzymie. Głosi, iż Jezus jest Synem Bożym, Zbawicielem. Jezus jest Władcą uwalniającym lud od panowania złego ducha i usuwającym szatana ze świata.</a:t>
            </a:r>
          </a:p>
        </p:txBody>
      </p:sp>
      <p:sp>
        <p:nvSpPr>
          <p:cNvPr id="8" name="Przycisk akcji: Koniec 7">
            <a:hlinkClick r:id="rId5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5" r="50207"/>
          <a:stretch/>
        </p:blipFill>
        <p:spPr>
          <a:xfrm>
            <a:off x="8640583" y="160454"/>
            <a:ext cx="2033433" cy="6100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5983"/>
            <a:ext cx="12192000" cy="906996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834188" y="514350"/>
            <a:ext cx="6100011" cy="52006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834189" y="575518"/>
            <a:ext cx="610001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b="1" dirty="0">
                <a:solidFill>
                  <a:schemeClr val="bg1"/>
                </a:solidFill>
                <a:latin typeface="Georgia" panose="02040502050405020303" pitchFamily="18" charset="0"/>
              </a:rPr>
              <a:t>ś</a:t>
            </a:r>
            <a:r>
              <a:rPr lang="pl-PL" sz="27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w. Łukasz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– uczeń i towarzysz podróży misyjnych św. Pawła, lekarz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 zawodu.</a:t>
            </a:r>
          </a:p>
          <a:p>
            <a:pPr algn="ctr"/>
            <a:endParaRPr lang="pl-PL" sz="27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Główną myślą przewodnią jest głoszenie powszechności zbawienia. Autor podkreśla Boże miłosierdzie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stosunku do grzeszników. Miłosierdzie to, ukazane w życiu </a:t>
            </a: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działalności Chrystusa, obejmuje wszystkich ludzi, nie tylko Naród Wybrany.</a:t>
            </a:r>
          </a:p>
        </p:txBody>
      </p:sp>
      <p:sp>
        <p:nvSpPr>
          <p:cNvPr id="8" name="Przycisk akcji: Koniec 7">
            <a:hlinkClick r:id="rId5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47" r="23342"/>
          <a:stretch/>
        </p:blipFill>
        <p:spPr>
          <a:xfrm>
            <a:off x="7505700" y="133530"/>
            <a:ext cx="2076449" cy="6127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260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5983"/>
            <a:ext cx="12192000" cy="906996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747570" y="647700"/>
            <a:ext cx="6606230" cy="4667250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747570" y="868424"/>
            <a:ext cx="660623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7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św. Jan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- </a:t>
            </a: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jeden </a:t>
            </a:r>
            <a:b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700" dirty="0">
                <a:solidFill>
                  <a:schemeClr val="bg1"/>
                </a:solidFill>
                <a:latin typeface="Georgia" panose="02040502050405020303" pitchFamily="18" charset="0"/>
              </a:rPr>
              <a:t>z dwunastu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apostołów; pod krzyżem Jezusa otrzymał polecenie zaopiekowania się Matką Bożą.</a:t>
            </a:r>
          </a:p>
          <a:p>
            <a:pPr algn="ctr"/>
            <a:endParaRPr lang="pl-PL" sz="27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Ewangelię o Synu Bożym spisał, abyśmy uwierzyli i przez wiarę w imię Jego mieli życie </a:t>
            </a:r>
            <a:r>
              <a:rPr lang="pl-PL" sz="16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[por. J 20, 31].</a:t>
            </a:r>
            <a:r>
              <a:rPr lang="pl-PL" sz="1600" b="1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Podkreśla łaskę Zbawiciela, która hojnie jest dawana wszystkim wierzącym.</a:t>
            </a:r>
          </a:p>
        </p:txBody>
      </p:sp>
      <p:sp>
        <p:nvSpPr>
          <p:cNvPr id="8" name="Przycisk akcji: Koniec 7">
            <a:hlinkClick r:id="rId5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97"/>
          <a:stretch/>
        </p:blipFill>
        <p:spPr>
          <a:xfrm>
            <a:off x="2299388" y="-315596"/>
            <a:ext cx="1979061" cy="666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39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883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70-73.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99-101.</a:t>
            </a:r>
          </a:p>
          <a:p>
            <a:endParaRPr lang="pl-PL" sz="24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3278</TotalTime>
  <Words>126</Words>
  <Application>Microsoft Office PowerPoint</Application>
  <PresentationFormat>Panoramiczny</PresentationFormat>
  <Paragraphs>36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394</cp:revision>
  <dcterms:created xsi:type="dcterms:W3CDTF">2017-07-14T09:59:13Z</dcterms:created>
  <dcterms:modified xsi:type="dcterms:W3CDTF">2019-02-21T14:56:20Z</dcterms:modified>
</cp:coreProperties>
</file>