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298" r:id="rId12"/>
    <p:sldId id="293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11C"/>
    <a:srgbClr val="FF5050"/>
    <a:srgbClr val="FFCC00"/>
    <a:srgbClr val="FFD966"/>
    <a:srgbClr val="C1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645" autoAdjust="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7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9</a:t>
            </a:r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 b="1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1" y="3414715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„TWOJE SŁOWO JEST LAMPĄ DLA MOICH KROKÓW </a:t>
            </a:r>
            <a:b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</a:br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I ŚWIATŁEM NA MOJEJ ŚCIEŻCE” </a:t>
            </a:r>
            <a:r>
              <a:rPr lang="pl-PL" sz="20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[</a:t>
            </a:r>
            <a:r>
              <a:rPr lang="pl-PL" sz="2000" b="1" dirty="0" err="1" smtClean="0">
                <a:latin typeface="Arial" pitchFamily="34" charset="0"/>
                <a:ea typeface="Fira Sans" pitchFamily="34" charset="0"/>
                <a:cs typeface="Arial" pitchFamily="34" charset="0"/>
              </a:rPr>
              <a:t>Ps</a:t>
            </a:r>
            <a:r>
              <a:rPr lang="pl-PL" sz="20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 119, 105]</a:t>
            </a:r>
            <a:endParaRPr lang="pl-PL" sz="2000" b="1" dirty="0"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4770"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8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04800" y="208361"/>
            <a:ext cx="11467069" cy="118228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04800" y="337840"/>
            <a:ext cx="11467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Gatunki literackie w Biblii</a:t>
            </a:r>
            <a:endParaRPr lang="pl-PL" sz="5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04801" y="1547169"/>
            <a:ext cx="5448300" cy="118228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9" name="Prostokąt 8"/>
          <p:cNvSpPr/>
          <p:nvPr/>
        </p:nvSpPr>
        <p:spPr>
          <a:xfrm>
            <a:off x="6323569" y="1547169"/>
            <a:ext cx="5448300" cy="118228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1" name="Prostokąt 10"/>
          <p:cNvSpPr/>
          <p:nvPr/>
        </p:nvSpPr>
        <p:spPr>
          <a:xfrm>
            <a:off x="304801" y="3052119"/>
            <a:ext cx="5448300" cy="118228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rostokąt 11"/>
          <p:cNvSpPr/>
          <p:nvPr/>
        </p:nvSpPr>
        <p:spPr>
          <a:xfrm>
            <a:off x="6323569" y="3052118"/>
            <a:ext cx="5448300" cy="118228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Prostokąt 12"/>
          <p:cNvSpPr/>
          <p:nvPr/>
        </p:nvSpPr>
        <p:spPr>
          <a:xfrm>
            <a:off x="304800" y="4541543"/>
            <a:ext cx="5448300" cy="118228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4" name="Prostokąt 13"/>
          <p:cNvSpPr/>
          <p:nvPr/>
        </p:nvSpPr>
        <p:spPr>
          <a:xfrm>
            <a:off x="6323569" y="4557067"/>
            <a:ext cx="5448300" cy="118228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1324818"/>
            <a:ext cx="544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Listy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n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p. Listy św. Pawła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6323569" y="1314599"/>
            <a:ext cx="544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Hymny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np. 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Hymn o miłości z Listu do Koryntian</a:t>
            </a:r>
            <a:endParaRPr lang="pl-PL" sz="2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04800" y="3071665"/>
            <a:ext cx="54483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Psalmy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np. 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Księga Psalmów</a:t>
            </a:r>
            <a:endParaRPr lang="pl-PL" sz="2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pl-PL" sz="2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6323569" y="2987407"/>
            <a:ext cx="544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Kazania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np. 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Kazanie na Górze z Ewangelii </a:t>
            </a:r>
            <a:b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wg św. Mateusza</a:t>
            </a:r>
            <a:endParaRPr lang="pl-PL" sz="2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pl-PL" sz="2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04800" y="4534577"/>
            <a:ext cx="544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Lamentacje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np. 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Lamentacje proroka Jeremiasza</a:t>
            </a:r>
            <a:endParaRPr lang="pl-PL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endParaRPr lang="pl-PL" sz="2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6323569" y="4567118"/>
            <a:ext cx="544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Apokalipsy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np. 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Apokalipsa św. Jana Apostoła</a:t>
            </a:r>
            <a:endParaRPr lang="pl-PL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endParaRPr lang="pl-PL" sz="2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1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66"/>
            <a:ext cx="12192000" cy="827594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9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04800" y="323889"/>
            <a:ext cx="11467070" cy="1640142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04800" y="310744"/>
            <a:ext cx="11467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Rozumienie tekstu biblijnego ma wymiar indywidualny, ale nikt nie musi, a nawet nie powinien, opierać się wyłącznie na własnym rozeznaniu. </a:t>
            </a:r>
          </a:p>
        </p:txBody>
      </p:sp>
      <p:sp>
        <p:nvSpPr>
          <p:cNvPr id="9" name="Prostokąt 8"/>
          <p:cNvSpPr/>
          <p:nvPr/>
        </p:nvSpPr>
        <p:spPr>
          <a:xfrm>
            <a:off x="304800" y="2139740"/>
            <a:ext cx="11467070" cy="2008974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04800" y="2130434"/>
            <a:ext cx="1146707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Aby poznać i zrozumieć intencje autorów biblijnych, „trzeba uwzględnić okoliczności ich czasu i kultury, rodzaje literackie używane w danej epoce, a także przyjęte w tamtym czasie sposoby myślenia, mówienia i opowiadania”</a:t>
            </a:r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r>
              <a:rPr lang="pl-PL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[KKK 110]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04800" y="4343940"/>
            <a:ext cx="11467070" cy="1516562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04801" y="4343939"/>
            <a:ext cx="114670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Trzeba także zwrócić uwagę na treść i jedność całej Biblii, </a:t>
            </a:r>
            <a:r>
              <a:rPr lang="pl-PL" sz="3000" smtClean="0">
                <a:solidFill>
                  <a:schemeClr val="bg1"/>
                </a:solidFill>
                <a:latin typeface="Georgia" panose="02040502050405020303" pitchFamily="18" charset="0"/>
              </a:rPr>
              <a:t>uwzględniając żywą </a:t>
            </a:r>
            <a: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Tradycję całego Kościoła oraz analogię wiary, to znaczy spójność prawd wiary między sobą</a:t>
            </a:r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r>
              <a:rPr lang="pl-PL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[por. KKK 111-114]</a:t>
            </a:r>
          </a:p>
        </p:txBody>
      </p:sp>
    </p:spTree>
    <p:extLst>
      <p:ext uri="{BB962C8B-B14F-4D97-AF65-F5344CB8AC3E}">
        <p14:creationId xmlns:p14="http://schemas.microsoft.com/office/powerpoint/2010/main" val="18302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9" grpId="0" animBg="1"/>
      <p:bldP spid="8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10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4" y="678027"/>
            <a:ext cx="11139615" cy="516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Podręcznik dla klasy siódmej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</a:t>
            </a:r>
            <a:b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s. 26-27.</a:t>
            </a:r>
          </a:p>
          <a:p>
            <a:endParaRPr lang="pl-PL" sz="10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Poradnik metodyczny. Siódma klasa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s. 37-40.</a:t>
            </a:r>
          </a:p>
          <a:p>
            <a:endParaRPr lang="pl-PL" sz="24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Katechizm Kościoła Katolickiego [KKK]</a:t>
            </a:r>
          </a:p>
          <a:p>
            <a:endParaRPr lang="pl-PL" sz="10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endParaRPr lang="pl-PL" sz="2400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4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Święty Wojciech Dom Medialny, pixabay.com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8382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06" y="-1205240"/>
            <a:ext cx="12763500" cy="850648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4623515"/>
            <a:ext cx="12195712" cy="1266539"/>
          </a:xfrm>
          <a:prstGeom prst="rect">
            <a:avLst/>
          </a:prstGeom>
          <a:solidFill>
            <a:srgbClr val="FC611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-3712" y="4679296"/>
            <a:ext cx="12195712" cy="57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l-PL" sz="28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„TWOJE SŁOWO JEST LAMPĄ DLA MOICH KROKÓW </a:t>
            </a:r>
            <a:br>
              <a:rPr lang="pl-PL" sz="28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</a:br>
            <a:r>
              <a:rPr lang="pl-PL" sz="28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I ŚWIATŁEM NA MOJEJ ŚCIEŻCE” </a:t>
            </a:r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[</a:t>
            </a:r>
            <a:r>
              <a:rPr lang="pl-PL" sz="2000" b="1" dirty="0" err="1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Ps</a:t>
            </a:r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 119, 105]</a:t>
            </a:r>
            <a:endParaRPr lang="pl-PL" sz="2000" b="1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1" y="-357186"/>
            <a:ext cx="13280654" cy="88773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877049" y="594291"/>
            <a:ext cx="5314951" cy="403485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877049" y="674360"/>
            <a:ext cx="5210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Słowo Boże jest „światłem na mojej ścieżce” 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[zob. </a:t>
            </a:r>
            <a:r>
              <a:rPr lang="pl-PL" sz="2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Ps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119, 105]</a:t>
            </a:r>
            <a: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. Zastosowana przez Psalmistę metafora odwołuje się do doświadczenia człowieka, dzięki czemu odkrywany sens ma osobisty, niepowtarzalny wymiar.</a:t>
            </a:r>
            <a:endParaRPr lang="pl-PL" sz="3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461320" y="3749236"/>
            <a:ext cx="4387517" cy="2046311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3802895"/>
            <a:ext cx="4387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Każdy, kto szedł kiedyś w ciemnościach, wie, jak cenne jest wtedy choćby małe światełko.</a:t>
            </a:r>
            <a:endParaRPr lang="pl-PL" sz="3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5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546" y="-381000"/>
            <a:ext cx="13369946" cy="89154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535180" y="168324"/>
            <a:ext cx="5504420" cy="1992531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535180" y="199687"/>
            <a:ext cx="5504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Mrokiem na drodze życia może być poczucie osamotnienia, niewiedza, oddalenie </a:t>
            </a:r>
            <a:b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od Boga.</a:t>
            </a:r>
            <a:endParaRPr lang="pl-PL" sz="3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1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665"/>
            <a:ext cx="12192000" cy="812933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171171" y="3874198"/>
            <a:ext cx="5600699" cy="223003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171171" y="4019722"/>
            <a:ext cx="5600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Światło słowa Bożego ukazuje bliskość Boga, pomaga zrozumieć siebie i innych, pobudza do nawrócenia.</a:t>
            </a:r>
            <a:endParaRPr lang="pl-PL" sz="3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899" y="-440678"/>
            <a:ext cx="12847900" cy="763784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733550" y="837011"/>
            <a:ext cx="8915400" cy="428743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733550" y="1087904"/>
            <a:ext cx="891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Wspomniany przykład ukazuje, że jeśli chcemy dobrze zrozumieć słowa Pisma Świętego musimy poznać szatę literacką Biblii (gatunki literackie</a:t>
            </a:r>
            <a:r>
              <a:rPr lang="pl-PL" sz="4000" smtClean="0">
                <a:solidFill>
                  <a:schemeClr val="bg1"/>
                </a:solidFill>
                <a:latin typeface="Georgia" panose="02040502050405020303" pitchFamily="18" charset="0"/>
              </a:rPr>
              <a:t>) </a:t>
            </a:r>
            <a:br>
              <a:rPr lang="pl-PL" sz="400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4000" smtClean="0">
                <a:solidFill>
                  <a:schemeClr val="bg1"/>
                </a:solidFill>
                <a:latin typeface="Georgia" panose="02040502050405020303" pitchFamily="18" charset="0"/>
              </a:rPr>
              <a:t>i </a:t>
            </a:r>
            <a:r>
              <a:rPr lang="pl-PL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wiedzieć, gdzie szukać informacji na jej temat.</a:t>
            </a:r>
            <a:endParaRPr lang="pl-PL" sz="4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3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50005" y="-2938554"/>
            <a:ext cx="16863212" cy="1623059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04800" y="208361"/>
            <a:ext cx="11467070" cy="171756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04799" y="325027"/>
            <a:ext cx="11467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Podstawowym tematem Pisma Świętego jest Bóg w Jego relacji do świata, do ludzi.</a:t>
            </a:r>
          </a:p>
          <a:p>
            <a:pPr algn="ctr"/>
            <a:endParaRPr lang="pl-PL" sz="4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04799" y="2010536"/>
            <a:ext cx="11467070" cy="3755612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04800" y="2254909"/>
            <a:ext cx="114670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Autorzy Biblii posługują się językiem obrazowym, </a:t>
            </a:r>
            <a:r>
              <a:rPr lang="pl-PL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metaforycznym</a:t>
            </a:r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, nazywając Boga Ojcem, Panem, Królem, Sędzią. Każda z tych metafor mówi o tym, jak ludzie postrzegają Stwórcę, a przecież żadna z nich nie może być interpretowana dosłownie i w żadnej z nich nie można zamknąć Wszechobecnego.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106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8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0"/>
            <a:ext cx="12192000" cy="684072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877049" y="251025"/>
            <a:ext cx="4914900" cy="5805214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897128" y="297614"/>
            <a:ext cx="4894821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Obok metafor – przenośni – znajdziemy także </a:t>
            </a:r>
            <a:r>
              <a:rPr lang="pl-PL" sz="3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alegorie.</a:t>
            </a:r>
          </a:p>
          <a:p>
            <a:pPr algn="ctr"/>
            <a:endParaRPr lang="pl-PL" sz="9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Przedstawione wydarzenia (także postaci) obok sensu dosłownego mają drugie, ukryte znaczenie; przykładem jest tu przypowieść  o Dobrym Pasterzu. </a:t>
            </a:r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[zob. J 10, 1-16]</a:t>
            </a:r>
          </a:p>
        </p:txBody>
      </p:sp>
    </p:spTree>
    <p:extLst>
      <p:ext uri="{BB962C8B-B14F-4D97-AF65-F5344CB8AC3E}">
        <p14:creationId xmlns:p14="http://schemas.microsoft.com/office/powerpoint/2010/main" val="25162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426</Words>
  <Application>Microsoft Office PowerPoint</Application>
  <PresentationFormat>Panoramiczny</PresentationFormat>
  <Paragraphs>51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Fira Sans</vt:lpstr>
      <vt:lpstr>Georgia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297</cp:revision>
  <dcterms:created xsi:type="dcterms:W3CDTF">2017-07-14T09:59:13Z</dcterms:created>
  <dcterms:modified xsi:type="dcterms:W3CDTF">2018-12-19T06:44:00Z</dcterms:modified>
</cp:coreProperties>
</file>