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56" r:id="rId2"/>
    <p:sldId id="257" r:id="rId3"/>
    <p:sldId id="268" r:id="rId4"/>
    <p:sldId id="348" r:id="rId5"/>
    <p:sldId id="369" r:id="rId6"/>
    <p:sldId id="381" r:id="rId7"/>
    <p:sldId id="382" r:id="rId8"/>
    <p:sldId id="383" r:id="rId9"/>
    <p:sldId id="384" r:id="rId10"/>
    <p:sldId id="293" r:id="rId11"/>
  </p:sldIdLst>
  <p:sldSz cx="12192000" cy="6858000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C611C"/>
    <a:srgbClr val="ED7D31"/>
    <a:srgbClr val="FF5050"/>
    <a:srgbClr val="FFCC00"/>
    <a:srgbClr val="FFD966"/>
    <a:srgbClr val="C10B2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987" autoAdjust="0"/>
    <p:restoredTop sz="99645" autoAdjust="0"/>
  </p:normalViewPr>
  <p:slideViewPr>
    <p:cSldViewPr snapToGrid="0">
      <p:cViewPr varScale="1">
        <p:scale>
          <a:sx n="74" d="100"/>
          <a:sy n="74" d="100"/>
        </p:scale>
        <p:origin x="540" y="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8460E4A-EB76-4AEE-8A18-D3B52B34C639}" type="datetimeFigureOut">
              <a:rPr lang="pl-PL" smtClean="0"/>
              <a:t>18.12.2018</a:t>
            </a:fld>
            <a:endParaRPr lang="pl-PL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l-PL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2B7D1B9-375F-4E56-B289-DC70B5E61700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84685715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18.12.2018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0898314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18.12.2018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2351195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18.12.2018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4381987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18.12.2018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9106547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18.12.2018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9686539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18.12.2018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8043677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18.12.2018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3847153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18.12.2018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5540932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18.12.2018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5112334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18.12.2018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5673399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18.12.2018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021453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7D21E8-67DD-4C8C-BEED-881BBFE87786}" type="datetimeFigureOut">
              <a:rPr lang="pl-PL" smtClean="0"/>
              <a:pPr/>
              <a:t>18.12.2018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78095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slide" Target="slide9.xm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6" Type="http://schemas.openxmlformats.org/officeDocument/2006/relationships/slide" Target="slide4.xml"/><Relationship Id="rId5" Type="http://schemas.openxmlformats.org/officeDocument/2006/relationships/slide" Target="slide8.xml"/><Relationship Id="rId4" Type="http://schemas.openxmlformats.org/officeDocument/2006/relationships/slide" Target="slide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4" Type="http://schemas.openxmlformats.org/officeDocument/2006/relationships/slide" Target="slide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4" Type="http://schemas.openxmlformats.org/officeDocument/2006/relationships/slide" Target="slide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4" Type="http://schemas.openxmlformats.org/officeDocument/2006/relationships/slide" Target="slide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4" Type="http://schemas.openxmlformats.org/officeDocument/2006/relationships/slide" Target="slide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1559054"/>
            <a:ext cx="9144000" cy="1655762"/>
          </a:xfrm>
        </p:spPr>
        <p:txBody>
          <a:bodyPr/>
          <a:lstStyle/>
          <a:p>
            <a:r>
              <a:rPr lang="pl-PL" sz="60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PREZENTACJA DLA KLASY 7 SP</a:t>
            </a:r>
          </a:p>
          <a:p>
            <a:r>
              <a:rPr lang="pl-PL" sz="60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DO LEKCJI 23</a:t>
            </a:r>
            <a:endParaRPr lang="pl-PL" sz="6000" baseline="30000" dirty="0" smtClean="0">
              <a:latin typeface="Fira Sans" panose="020B0503050000020004" pitchFamily="34" charset="0"/>
              <a:ea typeface="Fira Sans" panose="020B0503050000020004" pitchFamily="34" charset="0"/>
            </a:endParaRPr>
          </a:p>
        </p:txBody>
      </p:sp>
      <p:sp>
        <p:nvSpPr>
          <p:cNvPr id="6" name="Podtytuł 2"/>
          <p:cNvSpPr txBox="1">
            <a:spLocks/>
          </p:cNvSpPr>
          <p:nvPr/>
        </p:nvSpPr>
        <p:spPr>
          <a:xfrm>
            <a:off x="1676400" y="3700936"/>
            <a:ext cx="9144000" cy="16557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pl-PL" sz="800" b="1" baseline="30000" dirty="0" smtClean="0">
              <a:latin typeface="Fira Sans" panose="020B0503050000020004" pitchFamily="34" charset="0"/>
              <a:ea typeface="Fira Sans" panose="020B0503050000020004" pitchFamily="34" charset="0"/>
            </a:endParaRPr>
          </a:p>
          <a:p>
            <a:endParaRPr lang="pl-PL" dirty="0"/>
          </a:p>
        </p:txBody>
      </p:sp>
      <p:sp>
        <p:nvSpPr>
          <p:cNvPr id="7" name="Prostokąt 6"/>
          <p:cNvSpPr/>
          <p:nvPr/>
        </p:nvSpPr>
        <p:spPr>
          <a:xfrm>
            <a:off x="5000368" y="2940908"/>
            <a:ext cx="2199502" cy="90616"/>
          </a:xfrm>
          <a:prstGeom prst="rect">
            <a:avLst/>
          </a:prstGeom>
          <a:solidFill>
            <a:srgbClr val="C10B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8" name="Obraz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28958" y="5642919"/>
            <a:ext cx="1934083" cy="609728"/>
          </a:xfrm>
          <a:prstGeom prst="rect">
            <a:avLst/>
          </a:prstGeom>
        </p:spPr>
      </p:pic>
      <p:sp>
        <p:nvSpPr>
          <p:cNvPr id="9" name="pole tekstowe 8"/>
          <p:cNvSpPr txBox="1"/>
          <p:nvPr/>
        </p:nvSpPr>
        <p:spPr>
          <a:xfrm>
            <a:off x="-1" y="3414715"/>
            <a:ext cx="12191999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300" b="1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MĄDROŚĆ BOŻA</a:t>
            </a:r>
          </a:p>
        </p:txBody>
      </p:sp>
    </p:spTree>
    <p:extLst>
      <p:ext uri="{BB962C8B-B14F-4D97-AF65-F5344CB8AC3E}">
        <p14:creationId xmlns:p14="http://schemas.microsoft.com/office/powerpoint/2010/main" val="3904191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Obraz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07675" y="-190500"/>
            <a:ext cx="13407350" cy="7239000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5305168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6103" y="6260756"/>
            <a:ext cx="1445053" cy="433516"/>
          </a:xfrm>
          <a:prstGeom prst="rect">
            <a:avLst/>
          </a:prstGeom>
        </p:spPr>
      </p:pic>
      <p:sp>
        <p:nvSpPr>
          <p:cNvPr id="5" name="Prostokąt 4"/>
          <p:cNvSpPr/>
          <p:nvPr/>
        </p:nvSpPr>
        <p:spPr>
          <a:xfrm>
            <a:off x="0" y="4977948"/>
            <a:ext cx="12192000" cy="739553"/>
          </a:xfrm>
          <a:prstGeom prst="rect">
            <a:avLst/>
          </a:prstGeom>
          <a:solidFill>
            <a:srgbClr val="FC611C">
              <a:alpha val="85098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6" name="Podtytuł 2"/>
          <p:cNvSpPr txBox="1">
            <a:spLocks/>
          </p:cNvSpPr>
          <p:nvPr/>
        </p:nvSpPr>
        <p:spPr>
          <a:xfrm>
            <a:off x="0" y="5058980"/>
            <a:ext cx="12192000" cy="57748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sz="4000" b="1" dirty="0" smtClean="0">
                <a:solidFill>
                  <a:schemeClr val="bg1"/>
                </a:solidFill>
                <a:latin typeface="Arial" pitchFamily="34" charset="0"/>
                <a:ea typeface="Fira Sans" pitchFamily="34" charset="0"/>
                <a:cs typeface="Arial" pitchFamily="34" charset="0"/>
              </a:rPr>
              <a:t>MĄDROŚĆ BOŻA</a:t>
            </a:r>
            <a:endParaRPr lang="pl-PL" sz="4000" b="1" dirty="0">
              <a:solidFill>
                <a:schemeClr val="bg1"/>
              </a:solidFill>
              <a:latin typeface="Arial" pitchFamily="34" charset="0"/>
              <a:ea typeface="Fira Sans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0387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az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635000"/>
            <a:ext cx="12192000" cy="8128000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15" name="Prostokąt zaokrąglony 14">
            <a:hlinkClick r:id="rId4" action="ppaction://hlinksldjump"/>
          </p:cNvPr>
          <p:cNvSpPr/>
          <p:nvPr/>
        </p:nvSpPr>
        <p:spPr>
          <a:xfrm flipH="1">
            <a:off x="7041085" y="929149"/>
            <a:ext cx="2720139" cy="1292608"/>
          </a:xfrm>
          <a:prstGeom prst="roundRect">
            <a:avLst/>
          </a:prstGeom>
          <a:solidFill>
            <a:srgbClr val="FC611C">
              <a:alpha val="80000"/>
            </a:srgbClr>
          </a:solidFill>
          <a:ln>
            <a:solidFill>
              <a:srgbClr val="FFFF00"/>
            </a:solidFill>
          </a:ln>
          <a:effectLst>
            <a:glow rad="1130300">
              <a:schemeClr val="accent4">
                <a:satMod val="175000"/>
                <a:alpha val="40000"/>
              </a:schemeClr>
            </a:glow>
            <a:innerShdw blurRad="63500" dist="50800" dir="18900000">
              <a:prstClr val="black">
                <a:alpha val="50000"/>
              </a:prstClr>
            </a:inn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2000" dirty="0" smtClean="0">
                <a:solidFill>
                  <a:schemeClr val="bg1"/>
                </a:solidFill>
                <a:latin typeface="Georgia" panose="02040502050405020303" pitchFamily="18" charset="0"/>
              </a:rPr>
              <a:t>HIOB</a:t>
            </a:r>
            <a:endParaRPr lang="pl-PL" sz="2000" b="1" dirty="0">
              <a:solidFill>
                <a:schemeClr val="bg1"/>
              </a:solidFill>
            </a:endParaRPr>
          </a:p>
        </p:txBody>
      </p:sp>
      <p:sp>
        <p:nvSpPr>
          <p:cNvPr id="13" name="Prostokąt zaokrąglony 12">
            <a:hlinkClick r:id="rId5" action="ppaction://hlinksldjump"/>
          </p:cNvPr>
          <p:cNvSpPr/>
          <p:nvPr/>
        </p:nvSpPr>
        <p:spPr>
          <a:xfrm flipH="1">
            <a:off x="2077308" y="3785905"/>
            <a:ext cx="2720139" cy="1292608"/>
          </a:xfrm>
          <a:prstGeom prst="roundRect">
            <a:avLst/>
          </a:prstGeom>
          <a:solidFill>
            <a:srgbClr val="FC611C">
              <a:alpha val="80000"/>
            </a:srgbClr>
          </a:solidFill>
          <a:ln>
            <a:solidFill>
              <a:srgbClr val="FFFF00"/>
            </a:solidFill>
          </a:ln>
          <a:effectLst>
            <a:glow rad="1130300">
              <a:schemeClr val="accent4">
                <a:satMod val="175000"/>
                <a:alpha val="40000"/>
              </a:schemeClr>
            </a:glow>
            <a:innerShdw blurRad="63500" dist="50800" dir="18900000">
              <a:prstClr val="black">
                <a:alpha val="50000"/>
              </a:prstClr>
            </a:inn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2000" dirty="0" smtClean="0">
                <a:solidFill>
                  <a:schemeClr val="bg1"/>
                </a:solidFill>
                <a:latin typeface="Georgia" panose="02040502050405020303" pitchFamily="18" charset="0"/>
              </a:rPr>
              <a:t>KOHELET</a:t>
            </a:r>
            <a:endParaRPr lang="pl-PL" sz="2000" b="1" dirty="0">
              <a:solidFill>
                <a:schemeClr val="bg1"/>
              </a:solidFill>
            </a:endParaRPr>
          </a:p>
        </p:txBody>
      </p:sp>
      <p:sp>
        <p:nvSpPr>
          <p:cNvPr id="14" name="Prostokąt zaokrąglony 13">
            <a:hlinkClick r:id="rId6" action="ppaction://hlinksldjump"/>
          </p:cNvPr>
          <p:cNvSpPr/>
          <p:nvPr/>
        </p:nvSpPr>
        <p:spPr>
          <a:xfrm flipH="1">
            <a:off x="2077307" y="929149"/>
            <a:ext cx="2720139" cy="1292608"/>
          </a:xfrm>
          <a:prstGeom prst="roundRect">
            <a:avLst/>
          </a:prstGeom>
          <a:solidFill>
            <a:srgbClr val="FC611C">
              <a:alpha val="80000"/>
            </a:srgbClr>
          </a:solidFill>
          <a:ln>
            <a:solidFill>
              <a:srgbClr val="FFFF00"/>
            </a:solidFill>
          </a:ln>
          <a:effectLst>
            <a:glow rad="1130300">
              <a:schemeClr val="accent4">
                <a:satMod val="175000"/>
                <a:alpha val="40000"/>
              </a:schemeClr>
            </a:glow>
            <a:innerShdw blurRad="63500" dist="50800" dir="18900000">
              <a:prstClr val="black">
                <a:alpha val="50000"/>
              </a:prstClr>
            </a:inn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2000" dirty="0" smtClean="0">
                <a:solidFill>
                  <a:schemeClr val="bg1"/>
                </a:solidFill>
                <a:latin typeface="Georgia" panose="02040502050405020303" pitchFamily="18" charset="0"/>
              </a:rPr>
              <a:t>KSIĘGI</a:t>
            </a:r>
          </a:p>
          <a:p>
            <a:pPr algn="ctr"/>
            <a:r>
              <a:rPr lang="pl-PL" sz="2000" dirty="0" smtClean="0">
                <a:solidFill>
                  <a:schemeClr val="bg1"/>
                </a:solidFill>
                <a:latin typeface="Georgia" panose="02040502050405020303" pitchFamily="18" charset="0"/>
              </a:rPr>
              <a:t>MĄDROŚCIOWE</a:t>
            </a:r>
            <a:endParaRPr lang="pl-PL" sz="2000" dirty="0">
              <a:solidFill>
                <a:schemeClr val="bg1"/>
              </a:solidFill>
            </a:endParaRPr>
          </a:p>
        </p:txBody>
      </p:sp>
      <p:sp>
        <p:nvSpPr>
          <p:cNvPr id="19" name="Prostokąt zaokrąglony 18">
            <a:hlinkClick r:id="rId7" action="ppaction://hlinksldjump"/>
          </p:cNvPr>
          <p:cNvSpPr/>
          <p:nvPr/>
        </p:nvSpPr>
        <p:spPr>
          <a:xfrm flipH="1">
            <a:off x="7041086" y="3785905"/>
            <a:ext cx="2720139" cy="1292608"/>
          </a:xfrm>
          <a:prstGeom prst="roundRect">
            <a:avLst/>
          </a:prstGeom>
          <a:solidFill>
            <a:srgbClr val="FC611C">
              <a:alpha val="80000"/>
            </a:srgbClr>
          </a:solidFill>
          <a:ln>
            <a:solidFill>
              <a:srgbClr val="FFFF00"/>
            </a:solidFill>
          </a:ln>
          <a:effectLst>
            <a:glow rad="1181100">
              <a:schemeClr val="accent4">
                <a:satMod val="175000"/>
                <a:alpha val="40000"/>
              </a:schemeClr>
            </a:glow>
            <a:innerShdw blurRad="63500" dist="50800" dir="18900000">
              <a:prstClr val="black">
                <a:alpha val="50000"/>
              </a:prstClr>
            </a:inn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2000" dirty="0" smtClean="0">
                <a:solidFill>
                  <a:schemeClr val="bg1"/>
                </a:solidFill>
                <a:latin typeface="Georgia" panose="02040502050405020303" pitchFamily="18" charset="0"/>
              </a:rPr>
              <a:t>MODLITWY</a:t>
            </a:r>
          </a:p>
          <a:p>
            <a:pPr algn="ctr"/>
            <a:r>
              <a:rPr lang="pl-PL" sz="2000" dirty="0" smtClean="0">
                <a:solidFill>
                  <a:schemeClr val="bg1"/>
                </a:solidFill>
                <a:latin typeface="Georgia" panose="02040502050405020303" pitchFamily="18" charset="0"/>
              </a:rPr>
              <a:t>PRZED I PO</a:t>
            </a:r>
          </a:p>
          <a:p>
            <a:pPr algn="ctr"/>
            <a:r>
              <a:rPr lang="pl-PL" sz="2000" dirty="0" smtClean="0">
                <a:solidFill>
                  <a:schemeClr val="bg1"/>
                </a:solidFill>
                <a:latin typeface="Georgia" panose="02040502050405020303" pitchFamily="18" charset="0"/>
              </a:rPr>
              <a:t>NAUCE</a:t>
            </a:r>
            <a:endParaRPr lang="pl-PL" sz="2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8992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az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42900" y="-787529"/>
            <a:ext cx="12877800" cy="8433058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15" name="Prostokąt 14"/>
          <p:cNvSpPr/>
          <p:nvPr/>
        </p:nvSpPr>
        <p:spPr>
          <a:xfrm>
            <a:off x="632256" y="800100"/>
            <a:ext cx="11254944" cy="3905250"/>
          </a:xfrm>
          <a:prstGeom prst="rect">
            <a:avLst/>
          </a:prstGeom>
          <a:solidFill>
            <a:srgbClr val="FC611C">
              <a:alpha val="7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0" name="pole tekstowe 9"/>
          <p:cNvSpPr txBox="1"/>
          <p:nvPr/>
        </p:nvSpPr>
        <p:spPr>
          <a:xfrm>
            <a:off x="632255" y="1058017"/>
            <a:ext cx="11254945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700" dirty="0" smtClean="0">
                <a:solidFill>
                  <a:schemeClr val="bg1"/>
                </a:solidFill>
                <a:latin typeface="Georgia" panose="02040502050405020303" pitchFamily="18" charset="0"/>
              </a:rPr>
              <a:t>W Starym Testamencie, obok ksiąg ukazujących historię Narodu Wybranego oraz ksiąg opisujących przekazywanie przez proroków woli Boga, znajdują się także księgi dydaktyczne, czyli </a:t>
            </a:r>
            <a:r>
              <a:rPr lang="pl-PL" sz="2700" dirty="0" err="1" smtClean="0">
                <a:solidFill>
                  <a:schemeClr val="bg1"/>
                </a:solidFill>
                <a:latin typeface="Georgia" panose="02040502050405020303" pitchFamily="18" charset="0"/>
              </a:rPr>
              <a:t>mądrościowe</a:t>
            </a:r>
            <a:r>
              <a:rPr lang="pl-PL" sz="2700" dirty="0" smtClean="0">
                <a:solidFill>
                  <a:schemeClr val="bg1"/>
                </a:solidFill>
                <a:latin typeface="Georgia" panose="02040502050405020303" pitchFamily="18" charset="0"/>
              </a:rPr>
              <a:t>: Księga Hioba, Księga Przysłów, Księga Psalmów, Księga </a:t>
            </a:r>
            <a:r>
              <a:rPr lang="pl-PL" sz="2700" dirty="0" err="1" smtClean="0">
                <a:solidFill>
                  <a:schemeClr val="bg1"/>
                </a:solidFill>
                <a:latin typeface="Georgia" panose="02040502050405020303" pitchFamily="18" charset="0"/>
              </a:rPr>
              <a:t>Koheleta</a:t>
            </a:r>
            <a:r>
              <a:rPr lang="pl-PL" sz="2700" dirty="0" smtClean="0">
                <a:solidFill>
                  <a:schemeClr val="bg1"/>
                </a:solidFill>
                <a:latin typeface="Georgia" panose="02040502050405020303" pitchFamily="18" charset="0"/>
              </a:rPr>
              <a:t>, Pieśni nad Pieśniami, Księga Mądrości i Mądrość </a:t>
            </a:r>
            <a:r>
              <a:rPr lang="pl-PL" sz="2700" dirty="0" err="1" smtClean="0">
                <a:solidFill>
                  <a:schemeClr val="bg1"/>
                </a:solidFill>
                <a:latin typeface="Georgia" panose="02040502050405020303" pitchFamily="18" charset="0"/>
              </a:rPr>
              <a:t>Syracha</a:t>
            </a:r>
            <a:r>
              <a:rPr lang="pl-PL" sz="2700" dirty="0" smtClean="0">
                <a:solidFill>
                  <a:schemeClr val="bg1"/>
                </a:solidFill>
                <a:latin typeface="Georgia" panose="02040502050405020303" pitchFamily="18" charset="0"/>
              </a:rPr>
              <a:t>.</a:t>
            </a:r>
          </a:p>
          <a:p>
            <a:pPr algn="ctr"/>
            <a:r>
              <a:rPr lang="pl-PL" sz="2700" dirty="0" smtClean="0">
                <a:solidFill>
                  <a:schemeClr val="bg1"/>
                </a:solidFill>
                <a:latin typeface="Georgia" panose="02040502050405020303" pitchFamily="18" charset="0"/>
              </a:rPr>
              <a:t>Mają one charakter poetycki. Ich autorzy, chcąc jak najlepiej wyrazić swe przemyślenia czy pouczenia, często nadają im formę przysłowia, przypowieści, alegorii, sentencji, pieśni.</a:t>
            </a:r>
          </a:p>
        </p:txBody>
      </p:sp>
      <p:sp>
        <p:nvSpPr>
          <p:cNvPr id="8" name="Przycisk akcji: Koniec 7">
            <a:hlinkClick r:id="rId4" action="ppaction://hlinksldjump" highlightClick="1"/>
          </p:cNvPr>
          <p:cNvSpPr/>
          <p:nvPr/>
        </p:nvSpPr>
        <p:spPr>
          <a:xfrm>
            <a:off x="10674016" y="5996686"/>
            <a:ext cx="1213184" cy="697586"/>
          </a:xfrm>
          <a:prstGeom prst="actionButtonEnd">
            <a:avLst/>
          </a:prstGeom>
          <a:solidFill>
            <a:schemeClr val="bg1"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2800" dirty="0"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909745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az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44529" y="-1689100"/>
            <a:ext cx="13982700" cy="9321800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15" name="Prostokąt 14"/>
          <p:cNvSpPr/>
          <p:nvPr/>
        </p:nvSpPr>
        <p:spPr>
          <a:xfrm>
            <a:off x="461320" y="323850"/>
            <a:ext cx="5185501" cy="3257550"/>
          </a:xfrm>
          <a:prstGeom prst="rect">
            <a:avLst/>
          </a:prstGeom>
          <a:solidFill>
            <a:srgbClr val="FC611C">
              <a:alpha val="7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0" name="pole tekstowe 9"/>
          <p:cNvSpPr txBox="1"/>
          <p:nvPr/>
        </p:nvSpPr>
        <p:spPr>
          <a:xfrm>
            <a:off x="461320" y="587302"/>
            <a:ext cx="5185501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400" b="1" dirty="0" smtClean="0">
                <a:solidFill>
                  <a:schemeClr val="bg1"/>
                </a:solidFill>
                <a:latin typeface="Georgia" panose="02040502050405020303" pitchFamily="18" charset="0"/>
              </a:rPr>
              <a:t>Hiob</a:t>
            </a:r>
            <a:r>
              <a:rPr lang="pl-PL" sz="2400" dirty="0" smtClean="0">
                <a:solidFill>
                  <a:schemeClr val="bg1"/>
                </a:solidFill>
                <a:latin typeface="Georgia" panose="02040502050405020303" pitchFamily="18" charset="0"/>
              </a:rPr>
              <a:t> – ojciec siedmiu synów </a:t>
            </a:r>
            <a:br>
              <a:rPr lang="pl-PL" sz="2400" dirty="0" smtClean="0">
                <a:solidFill>
                  <a:schemeClr val="bg1"/>
                </a:solidFill>
                <a:latin typeface="Georgia" panose="02040502050405020303" pitchFamily="18" charset="0"/>
              </a:rPr>
            </a:br>
            <a:r>
              <a:rPr lang="pl-PL" sz="2400" dirty="0" smtClean="0">
                <a:solidFill>
                  <a:schemeClr val="bg1"/>
                </a:solidFill>
                <a:latin typeface="Georgia" panose="02040502050405020303" pitchFamily="18" charset="0"/>
              </a:rPr>
              <a:t>i trzech córek, człowiek bardzo zamożny, posiadający wielotysięczne stada owiec, wielbłądów i wołów. Był człowiekiem sprawiedliwym, przestrzegał prawa, cechowała go bojaźń Boża i uczciwość.</a:t>
            </a:r>
          </a:p>
        </p:txBody>
      </p:sp>
      <p:sp>
        <p:nvSpPr>
          <p:cNvPr id="8" name="Przycisk akcji: Koniec 7">
            <a:hlinkClick r:id="" action="ppaction://hlinkshowjump?jump=nextslide" highlightClick="1"/>
          </p:cNvPr>
          <p:cNvSpPr/>
          <p:nvPr/>
        </p:nvSpPr>
        <p:spPr>
          <a:xfrm>
            <a:off x="10674016" y="5996686"/>
            <a:ext cx="1213184" cy="697586"/>
          </a:xfrm>
          <a:prstGeom prst="actionButtonEnd">
            <a:avLst/>
          </a:prstGeom>
          <a:solidFill>
            <a:schemeClr val="bg1"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2800" dirty="0"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298152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019300" y="-1007557"/>
            <a:ext cx="14439900" cy="9558914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15" name="Prostokąt 14"/>
          <p:cNvSpPr/>
          <p:nvPr/>
        </p:nvSpPr>
        <p:spPr>
          <a:xfrm>
            <a:off x="7715250" y="3105150"/>
            <a:ext cx="4171950" cy="2686050"/>
          </a:xfrm>
          <a:prstGeom prst="rect">
            <a:avLst/>
          </a:prstGeom>
          <a:solidFill>
            <a:srgbClr val="FC611C">
              <a:alpha val="7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0" name="pole tekstowe 9"/>
          <p:cNvSpPr txBox="1"/>
          <p:nvPr/>
        </p:nvSpPr>
        <p:spPr>
          <a:xfrm>
            <a:off x="7715250" y="3294013"/>
            <a:ext cx="417195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400" dirty="0" smtClean="0">
                <a:solidFill>
                  <a:schemeClr val="bg1"/>
                </a:solidFill>
                <a:latin typeface="Georgia" panose="02040502050405020303" pitchFamily="18" charset="0"/>
              </a:rPr>
              <a:t>Ponieważ szatan zakwestionował dobre cechy Hioba, które jakby miały wypływać z pomyślnego życia, Bóg wystawił Hioba na ciężką próbę.</a:t>
            </a:r>
          </a:p>
        </p:txBody>
      </p:sp>
      <p:sp>
        <p:nvSpPr>
          <p:cNvPr id="8" name="Przycisk akcji: Koniec 7">
            <a:hlinkClick r:id="" action="ppaction://hlinkshowjump?jump=nextslide" highlightClick="1"/>
          </p:cNvPr>
          <p:cNvSpPr/>
          <p:nvPr/>
        </p:nvSpPr>
        <p:spPr>
          <a:xfrm>
            <a:off x="10674016" y="5996686"/>
            <a:ext cx="1213184" cy="697586"/>
          </a:xfrm>
          <a:prstGeom prst="actionButtonEnd">
            <a:avLst/>
          </a:prstGeom>
          <a:solidFill>
            <a:schemeClr val="bg1"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2800" dirty="0"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823059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622983"/>
            <a:ext cx="12192000" cy="8103966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15" name="Prostokąt 14"/>
          <p:cNvSpPr/>
          <p:nvPr/>
        </p:nvSpPr>
        <p:spPr>
          <a:xfrm>
            <a:off x="308920" y="209550"/>
            <a:ext cx="5444180" cy="3771900"/>
          </a:xfrm>
          <a:prstGeom prst="rect">
            <a:avLst/>
          </a:prstGeom>
          <a:solidFill>
            <a:srgbClr val="FC611C">
              <a:alpha val="7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0" name="pole tekstowe 9"/>
          <p:cNvSpPr txBox="1"/>
          <p:nvPr/>
        </p:nvSpPr>
        <p:spPr>
          <a:xfrm>
            <a:off x="308920" y="387340"/>
            <a:ext cx="544418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400" dirty="0" smtClean="0">
                <a:solidFill>
                  <a:schemeClr val="bg1"/>
                </a:solidFill>
                <a:latin typeface="Georgia" panose="02040502050405020303" pitchFamily="18" charset="0"/>
              </a:rPr>
              <a:t>Z dnia na dzień stracił wszystko, co posiadał. Jego dobytek rozkradli złodzieje. Dzieci zginęły pod gruzami. On sam zachorował, a podczas choroby drwiła z niego jego własna żona. Hiob ufał jednak, że Stwórca go wyzwoli. Tak też się stało. Odzyskał zdrowie, został obdarzony dwa razy większym bogactwem oraz nowym potomstwem.</a:t>
            </a:r>
          </a:p>
        </p:txBody>
      </p:sp>
      <p:sp>
        <p:nvSpPr>
          <p:cNvPr id="8" name="Przycisk akcji: Koniec 7">
            <a:hlinkClick r:id="rId4" action="ppaction://hlinksldjump" highlightClick="1"/>
          </p:cNvPr>
          <p:cNvSpPr/>
          <p:nvPr/>
        </p:nvSpPr>
        <p:spPr>
          <a:xfrm>
            <a:off x="10674016" y="5996686"/>
            <a:ext cx="1213184" cy="697586"/>
          </a:xfrm>
          <a:prstGeom prst="actionButtonEnd">
            <a:avLst/>
          </a:prstGeom>
          <a:solidFill>
            <a:schemeClr val="bg1"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2800" dirty="0"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008903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9350" y="-891572"/>
            <a:ext cx="6172200" cy="8488744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15" name="Prostokąt 14"/>
          <p:cNvSpPr/>
          <p:nvPr/>
        </p:nvSpPr>
        <p:spPr>
          <a:xfrm>
            <a:off x="308920" y="482589"/>
            <a:ext cx="5444180" cy="5312213"/>
          </a:xfrm>
          <a:prstGeom prst="rect">
            <a:avLst/>
          </a:prstGeom>
          <a:solidFill>
            <a:srgbClr val="FC611C">
              <a:alpha val="7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0" name="pole tekstowe 9"/>
          <p:cNvSpPr txBox="1"/>
          <p:nvPr/>
        </p:nvSpPr>
        <p:spPr>
          <a:xfrm>
            <a:off x="308920" y="568760"/>
            <a:ext cx="5444180" cy="51398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400" b="1" dirty="0" err="1" smtClean="0">
                <a:solidFill>
                  <a:schemeClr val="bg1"/>
                </a:solidFill>
                <a:latin typeface="Georgia" panose="02040502050405020303" pitchFamily="18" charset="0"/>
              </a:rPr>
              <a:t>Kohelet</a:t>
            </a:r>
            <a:r>
              <a:rPr lang="pl-PL" sz="2400" dirty="0" smtClean="0">
                <a:solidFill>
                  <a:schemeClr val="bg1"/>
                </a:solidFill>
                <a:latin typeface="Georgia" panose="02040502050405020303" pitchFamily="18" charset="0"/>
              </a:rPr>
              <a:t> </a:t>
            </a:r>
            <a:r>
              <a:rPr lang="pl-PL" sz="2000" dirty="0" smtClean="0">
                <a:solidFill>
                  <a:schemeClr val="bg1"/>
                </a:solidFill>
                <a:latin typeface="Georgia" panose="02040502050405020303" pitchFamily="18" charset="0"/>
              </a:rPr>
              <a:t>(to nie imię własne, a nazwa funkcji lub urzędu pełnionego przez mędrca przemawiającego do zgromadzenia) – </a:t>
            </a:r>
            <a:r>
              <a:rPr lang="pl-PL" sz="2400" dirty="0" smtClean="0">
                <a:solidFill>
                  <a:schemeClr val="bg1"/>
                </a:solidFill>
                <a:latin typeface="Georgia" panose="02040502050405020303" pitchFamily="18" charset="0"/>
              </a:rPr>
              <a:t>mędrzec, który nauczał sztuki życia. Był on człowiekiem wierzącym. Wskazywał na Boga jako władcę </a:t>
            </a:r>
            <a:br>
              <a:rPr lang="pl-PL" sz="2400" dirty="0" smtClean="0">
                <a:solidFill>
                  <a:schemeClr val="bg1"/>
                </a:solidFill>
                <a:latin typeface="Georgia" panose="02040502050405020303" pitchFamily="18" charset="0"/>
              </a:rPr>
            </a:br>
            <a:r>
              <a:rPr lang="pl-PL" sz="2400" dirty="0" smtClean="0">
                <a:solidFill>
                  <a:schemeClr val="bg1"/>
                </a:solidFill>
                <a:latin typeface="Georgia" panose="02040502050405020303" pitchFamily="18" charset="0"/>
              </a:rPr>
              <a:t>i sędziego, który dał początek wszystkiemu. Prowadząc rozważania nad sensem ludzkiego życia, pytał </a:t>
            </a:r>
            <a:br>
              <a:rPr lang="pl-PL" sz="2400" dirty="0" smtClean="0">
                <a:solidFill>
                  <a:schemeClr val="bg1"/>
                </a:solidFill>
                <a:latin typeface="Georgia" panose="02040502050405020303" pitchFamily="18" charset="0"/>
              </a:rPr>
            </a:br>
            <a:r>
              <a:rPr lang="pl-PL" sz="2400" dirty="0" smtClean="0">
                <a:solidFill>
                  <a:schemeClr val="bg1"/>
                </a:solidFill>
                <a:latin typeface="Georgia" panose="02040502050405020303" pitchFamily="18" charset="0"/>
              </a:rPr>
              <a:t>o drogę do prawdziwego szczęścia, obserwował życie i wyciągał wnioski. Widział w stworzonych dobrach dar Boży, z którego trzeba korzystać </a:t>
            </a:r>
            <a:br>
              <a:rPr lang="pl-PL" sz="2400" dirty="0" smtClean="0">
                <a:solidFill>
                  <a:schemeClr val="bg1"/>
                </a:solidFill>
                <a:latin typeface="Georgia" panose="02040502050405020303" pitchFamily="18" charset="0"/>
              </a:rPr>
            </a:br>
            <a:r>
              <a:rPr lang="pl-PL" sz="2400" dirty="0" smtClean="0">
                <a:solidFill>
                  <a:schemeClr val="bg1"/>
                </a:solidFill>
                <a:latin typeface="Georgia" panose="02040502050405020303" pitchFamily="18" charset="0"/>
              </a:rPr>
              <a:t>z roztropnością.</a:t>
            </a:r>
          </a:p>
        </p:txBody>
      </p:sp>
      <p:sp>
        <p:nvSpPr>
          <p:cNvPr id="8" name="Przycisk akcji: Koniec 7">
            <a:hlinkClick r:id="rId4" action="ppaction://hlinksldjump" highlightClick="1"/>
          </p:cNvPr>
          <p:cNvSpPr/>
          <p:nvPr/>
        </p:nvSpPr>
        <p:spPr>
          <a:xfrm>
            <a:off x="10674016" y="5996686"/>
            <a:ext cx="1213184" cy="697586"/>
          </a:xfrm>
          <a:prstGeom prst="actionButtonEnd">
            <a:avLst/>
          </a:prstGeom>
          <a:solidFill>
            <a:schemeClr val="bg1"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2800" dirty="0"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40241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az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0368" y="0"/>
            <a:ext cx="4542312" cy="6858000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15" name="Prostokąt 14"/>
          <p:cNvSpPr/>
          <p:nvPr/>
        </p:nvSpPr>
        <p:spPr>
          <a:xfrm>
            <a:off x="308920" y="565488"/>
            <a:ext cx="6891980" cy="2486114"/>
          </a:xfrm>
          <a:prstGeom prst="rect">
            <a:avLst/>
          </a:prstGeom>
          <a:solidFill>
            <a:srgbClr val="FC611C">
              <a:alpha val="7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0" name="pole tekstowe 9"/>
          <p:cNvSpPr txBox="1"/>
          <p:nvPr/>
        </p:nvSpPr>
        <p:spPr>
          <a:xfrm>
            <a:off x="308920" y="654383"/>
            <a:ext cx="689198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400" b="1" dirty="0">
                <a:solidFill>
                  <a:schemeClr val="bg1"/>
                </a:solidFill>
                <a:latin typeface="Georgia" panose="02040502050405020303" pitchFamily="18" charset="0"/>
              </a:rPr>
              <a:t>Przed </a:t>
            </a:r>
            <a:r>
              <a:rPr lang="pl-PL" sz="2400" b="1" dirty="0" smtClean="0">
                <a:solidFill>
                  <a:schemeClr val="bg1"/>
                </a:solidFill>
                <a:latin typeface="Georgia" panose="02040502050405020303" pitchFamily="18" charset="0"/>
              </a:rPr>
              <a:t>nauką</a:t>
            </a:r>
            <a:endParaRPr lang="pl-PL" sz="2400" dirty="0">
              <a:solidFill>
                <a:schemeClr val="bg1"/>
              </a:solidFill>
              <a:latin typeface="Georgia" panose="02040502050405020303" pitchFamily="18" charset="0"/>
            </a:endParaRPr>
          </a:p>
          <a:p>
            <a:pPr algn="ctr"/>
            <a:r>
              <a:rPr lang="pl-PL" sz="2400" dirty="0" smtClean="0">
                <a:solidFill>
                  <a:schemeClr val="bg1"/>
                </a:solidFill>
                <a:latin typeface="Georgia" panose="02040502050405020303" pitchFamily="18" charset="0"/>
              </a:rPr>
              <a:t>Duchu </a:t>
            </a:r>
            <a:r>
              <a:rPr lang="pl-PL" sz="2400" dirty="0">
                <a:solidFill>
                  <a:schemeClr val="bg1"/>
                </a:solidFill>
                <a:latin typeface="Georgia" panose="02040502050405020303" pitchFamily="18" charset="0"/>
              </a:rPr>
              <a:t>Święty, który oświecasz serca i umysły nasze, dodaj nam ochoty i zdolności, by nasza nauka była dla nas pożytkiem doczesnym </a:t>
            </a:r>
            <a:r>
              <a:rPr lang="pl-PL" sz="2400" dirty="0" smtClean="0">
                <a:solidFill>
                  <a:schemeClr val="bg1"/>
                </a:solidFill>
                <a:latin typeface="Georgia" panose="02040502050405020303" pitchFamily="18" charset="0"/>
              </a:rPr>
              <a:t/>
            </a:r>
            <a:br>
              <a:rPr lang="pl-PL" sz="2400" dirty="0" smtClean="0">
                <a:solidFill>
                  <a:schemeClr val="bg1"/>
                </a:solidFill>
                <a:latin typeface="Georgia" panose="02040502050405020303" pitchFamily="18" charset="0"/>
              </a:rPr>
            </a:br>
            <a:r>
              <a:rPr lang="pl-PL" sz="2400" dirty="0" smtClean="0">
                <a:solidFill>
                  <a:schemeClr val="bg1"/>
                </a:solidFill>
                <a:latin typeface="Georgia" panose="02040502050405020303" pitchFamily="18" charset="0"/>
              </a:rPr>
              <a:t>i </a:t>
            </a:r>
            <a:r>
              <a:rPr lang="pl-PL" sz="2400" dirty="0">
                <a:solidFill>
                  <a:schemeClr val="bg1"/>
                </a:solidFill>
                <a:latin typeface="Georgia" panose="02040502050405020303" pitchFamily="18" charset="0"/>
              </a:rPr>
              <a:t>wiecznym. Przez Chrystusa, Pana naszego. Amen.</a:t>
            </a:r>
            <a:endParaRPr lang="pl-PL" sz="2400" dirty="0" smtClean="0">
              <a:solidFill>
                <a:schemeClr val="bg1"/>
              </a:solidFill>
              <a:latin typeface="Georgia" panose="02040502050405020303" pitchFamily="18" charset="0"/>
            </a:endParaRPr>
          </a:p>
        </p:txBody>
      </p:sp>
      <p:sp>
        <p:nvSpPr>
          <p:cNvPr id="8" name="Przycisk akcji: Koniec 7">
            <a:hlinkClick r:id="rId4" action="ppaction://hlinksldjump" highlightClick="1"/>
          </p:cNvPr>
          <p:cNvSpPr/>
          <p:nvPr/>
        </p:nvSpPr>
        <p:spPr>
          <a:xfrm>
            <a:off x="10674016" y="5996686"/>
            <a:ext cx="1213184" cy="697586"/>
          </a:xfrm>
          <a:prstGeom prst="actionButtonEnd">
            <a:avLst/>
          </a:prstGeom>
          <a:solidFill>
            <a:schemeClr val="bg1"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2800" dirty="0">
              <a:latin typeface="Georgia" panose="02040502050405020303" pitchFamily="18" charset="0"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308920" y="3318646"/>
            <a:ext cx="6891980" cy="2251503"/>
          </a:xfrm>
          <a:prstGeom prst="rect">
            <a:avLst/>
          </a:prstGeom>
          <a:solidFill>
            <a:srgbClr val="FC611C">
              <a:alpha val="7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1" name="pole tekstowe 10"/>
          <p:cNvSpPr txBox="1"/>
          <p:nvPr/>
        </p:nvSpPr>
        <p:spPr>
          <a:xfrm>
            <a:off x="308920" y="3439622"/>
            <a:ext cx="689198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400" b="1" dirty="0">
                <a:solidFill>
                  <a:schemeClr val="bg1"/>
                </a:solidFill>
                <a:latin typeface="Georgia" panose="02040502050405020303" pitchFamily="18" charset="0"/>
              </a:rPr>
              <a:t>Po </a:t>
            </a:r>
            <a:r>
              <a:rPr lang="pl-PL" sz="2400" b="1" dirty="0" smtClean="0">
                <a:solidFill>
                  <a:schemeClr val="bg1"/>
                </a:solidFill>
                <a:latin typeface="Georgia" panose="02040502050405020303" pitchFamily="18" charset="0"/>
              </a:rPr>
              <a:t>nauce</a:t>
            </a:r>
            <a:endParaRPr lang="pl-PL" sz="2400" dirty="0">
              <a:solidFill>
                <a:schemeClr val="bg1"/>
              </a:solidFill>
              <a:latin typeface="Georgia" panose="02040502050405020303" pitchFamily="18" charset="0"/>
            </a:endParaRPr>
          </a:p>
          <a:p>
            <a:pPr algn="ctr"/>
            <a:r>
              <a:rPr lang="pl-PL" sz="2400" dirty="0" smtClean="0">
                <a:solidFill>
                  <a:schemeClr val="bg1"/>
                </a:solidFill>
                <a:latin typeface="Georgia" panose="02040502050405020303" pitchFamily="18" charset="0"/>
              </a:rPr>
              <a:t>Dzięki </a:t>
            </a:r>
            <a:r>
              <a:rPr lang="pl-PL" sz="2400" dirty="0">
                <a:solidFill>
                  <a:schemeClr val="bg1"/>
                </a:solidFill>
                <a:latin typeface="Georgia" panose="02040502050405020303" pitchFamily="18" charset="0"/>
              </a:rPr>
              <a:t>Ci Boże za światło tej nauki, pragniemy, abyśmy nią oświeceni, mogli Cię zawsze wielbić </a:t>
            </a:r>
            <a:r>
              <a:rPr lang="pl-PL" sz="2400" dirty="0" smtClean="0">
                <a:solidFill>
                  <a:schemeClr val="bg1"/>
                </a:solidFill>
                <a:latin typeface="Georgia" panose="02040502050405020303" pitchFamily="18" charset="0"/>
              </a:rPr>
              <a:t/>
            </a:r>
            <a:br>
              <a:rPr lang="pl-PL" sz="2400" dirty="0" smtClean="0">
                <a:solidFill>
                  <a:schemeClr val="bg1"/>
                </a:solidFill>
                <a:latin typeface="Georgia" panose="02040502050405020303" pitchFamily="18" charset="0"/>
              </a:rPr>
            </a:br>
            <a:r>
              <a:rPr lang="pl-PL" sz="2400" dirty="0" smtClean="0">
                <a:solidFill>
                  <a:schemeClr val="bg1"/>
                </a:solidFill>
                <a:latin typeface="Georgia" panose="02040502050405020303" pitchFamily="18" charset="0"/>
              </a:rPr>
              <a:t>i </a:t>
            </a:r>
            <a:r>
              <a:rPr lang="pl-PL" sz="2400" dirty="0">
                <a:solidFill>
                  <a:schemeClr val="bg1"/>
                </a:solidFill>
                <a:latin typeface="Georgia" panose="02040502050405020303" pitchFamily="18" charset="0"/>
              </a:rPr>
              <a:t>wolę Twoją wypełniać. Przez Chrystusa, Pana naszego. Amen.</a:t>
            </a:r>
            <a:endParaRPr lang="pl-PL" sz="2400" dirty="0" smtClean="0">
              <a:solidFill>
                <a:schemeClr val="bg1"/>
              </a:solidFill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184173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5" y="6193306"/>
            <a:ext cx="622780" cy="622780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8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7" name="pole tekstowe 6"/>
          <p:cNvSpPr txBox="1"/>
          <p:nvPr/>
        </p:nvSpPr>
        <p:spPr>
          <a:xfrm>
            <a:off x="632254" y="678027"/>
            <a:ext cx="11139615" cy="45140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000" b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BIBLIOGRAFIA</a:t>
            </a:r>
            <a:endParaRPr lang="pl-PL" sz="40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2400" i="1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Spotkanie ze Słowem. Podręcznik dla klasy siódmej szkoły podstawowej</a:t>
            </a:r>
            <a:r>
              <a:rPr lang="pl-PL" sz="2400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, red. ks. prof. J. Szpet, D. Jackowiak. Wydawnictwo Święty Wojciech, Poznań 2011, </a:t>
            </a:r>
            <a:br>
              <a:rPr lang="pl-PL" sz="2400" dirty="0" smtClean="0">
                <a:latin typeface="Arial" pitchFamily="34" charset="0"/>
                <a:ea typeface="Fira Sans" pitchFamily="34" charset="0"/>
                <a:cs typeface="Arial" pitchFamily="34" charset="0"/>
              </a:rPr>
            </a:br>
            <a:r>
              <a:rPr lang="pl-PL" sz="2400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s. 60-61.</a:t>
            </a:r>
          </a:p>
          <a:p>
            <a:endParaRPr lang="pl-PL" sz="1000" dirty="0" smtClean="0">
              <a:latin typeface="Arial" pitchFamily="34" charset="0"/>
              <a:ea typeface="Fira Sans" pitchFamily="34" charset="0"/>
              <a:cs typeface="Arial" pitchFamily="34" charset="0"/>
            </a:endParaRPr>
          </a:p>
          <a:p>
            <a:r>
              <a:rPr lang="pl-PL" sz="2400" i="1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Spotkanie ze Słowem. Poradnik metodyczny. Siódma klasa szkoły podstawowej</a:t>
            </a:r>
            <a:r>
              <a:rPr lang="pl-PL" sz="2400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, red. ks. prof. J. Szpet, D. Jackowiak. Wydawnictwo Święty Wojciech, Poznań 2011, s. 87-89.</a:t>
            </a:r>
          </a:p>
          <a:p>
            <a:endParaRPr lang="pl-PL" sz="1600" dirty="0">
              <a:latin typeface="Arial" pitchFamily="34" charset="0"/>
              <a:ea typeface="Fira Sans" pitchFamily="34" charset="0"/>
              <a:cs typeface="Arial" pitchFamily="34" charset="0"/>
            </a:endParaRPr>
          </a:p>
          <a:p>
            <a:endParaRPr lang="pl-PL" sz="2400" baseline="30000" dirty="0" smtClean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endParaRPr lang="pl-PL" sz="24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4000" b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FOTOGRAFIE</a:t>
            </a:r>
            <a:endParaRPr lang="pl-PL" sz="32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32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Święty Wojciech Dom Medialny, pixabay.com</a:t>
            </a:r>
            <a:endParaRPr lang="pl-PL" sz="3200" dirty="0"/>
          </a:p>
        </p:txBody>
      </p:sp>
    </p:spTree>
    <p:extLst>
      <p:ext uri="{BB962C8B-B14F-4D97-AF65-F5344CB8AC3E}">
        <p14:creationId xmlns:p14="http://schemas.microsoft.com/office/powerpoint/2010/main" val="38382116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3272</TotalTime>
  <Words>307</Words>
  <Application>Microsoft Office PowerPoint</Application>
  <PresentationFormat>Panoramiczny</PresentationFormat>
  <Paragraphs>31</Paragraphs>
  <Slides>10</Slides>
  <Notes>0</Notes>
  <HiddenSlides>0</HiddenSlides>
  <MMClips>0</MMClips>
  <ScaleCrop>false</ScaleCrop>
  <HeadingPairs>
    <vt:vector size="6" baseType="variant">
      <vt:variant>
        <vt:lpstr>Używane czcionki</vt:lpstr>
      </vt:variant>
      <vt:variant>
        <vt:i4>5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10</vt:i4>
      </vt:variant>
    </vt:vector>
  </HeadingPairs>
  <TitlesOfParts>
    <vt:vector size="16" baseType="lpstr">
      <vt:lpstr>Arial</vt:lpstr>
      <vt:lpstr>Calibri</vt:lpstr>
      <vt:lpstr>Calibri Light</vt:lpstr>
      <vt:lpstr>Fira Sans</vt:lpstr>
      <vt:lpstr>Georgia</vt:lpstr>
      <vt:lpstr>Motyw pakietu Office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Joanna Witczak</dc:creator>
  <cp:lastModifiedBy>Krzysztof Tomiak</cp:lastModifiedBy>
  <cp:revision>398</cp:revision>
  <dcterms:created xsi:type="dcterms:W3CDTF">2017-07-14T09:59:13Z</dcterms:created>
  <dcterms:modified xsi:type="dcterms:W3CDTF">2018-12-18T15:31:28Z</dcterms:modified>
</cp:coreProperties>
</file>