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369" r:id="rId5"/>
    <p:sldId id="348" r:id="rId6"/>
    <p:sldId id="364" r:id="rId7"/>
    <p:sldId id="371" r:id="rId8"/>
    <p:sldId id="372" r:id="rId9"/>
    <p:sldId id="373" r:id="rId10"/>
    <p:sldId id="374" r:id="rId11"/>
    <p:sldId id="375" r:id="rId12"/>
    <p:sldId id="376" r:id="rId13"/>
    <p:sldId id="377" r:id="rId14"/>
    <p:sldId id="378" r:id="rId15"/>
    <p:sldId id="293" r:id="rId1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D31"/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12.12.2018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12.12.2018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3.png"/><Relationship Id="rId7" Type="http://schemas.openxmlformats.org/officeDocument/2006/relationships/slide" Target="slide6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hyperlink" Target="https://www.youtube.com/watch?v=Ghs6V1UbOHw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p12KS4Vas5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47,48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WIGILIA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OGIEŃ KRZEPNIE, BLASK CIEMNIEJE, MA GRANICE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NIESKOŃCZONY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22" y="0"/>
            <a:ext cx="12199422" cy="83362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BOŻE NARODZENIE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040" y="-550804"/>
            <a:ext cx="12611100" cy="840908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2" name="Gwiazda 7-ramienna 11">
            <a:hlinkClick r:id="rId4" action="ppaction://hlinksldjump"/>
          </p:cNvPr>
          <p:cNvSpPr/>
          <p:nvPr/>
        </p:nvSpPr>
        <p:spPr>
          <a:xfrm flipH="1">
            <a:off x="1162050" y="421158"/>
            <a:ext cx="3186113" cy="2764309"/>
          </a:xfrm>
          <a:prstGeom prst="star7">
            <a:avLst/>
          </a:prstGeom>
          <a:solidFill>
            <a:srgbClr val="FFFF00">
              <a:alpha val="80000"/>
            </a:srgb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700" dirty="0" smtClean="0">
                <a:solidFill>
                  <a:schemeClr val="tx1"/>
                </a:solidFill>
                <a:latin typeface="Georgia" panose="02040502050405020303" pitchFamily="18" charset="0"/>
              </a:rPr>
              <a:t>OPŁATEK</a:t>
            </a:r>
            <a:endParaRPr lang="pl-PL" sz="2700" b="1" dirty="0">
              <a:solidFill>
                <a:schemeClr val="tx1"/>
              </a:solidFill>
            </a:endParaRPr>
          </a:p>
        </p:txBody>
      </p:sp>
      <p:sp>
        <p:nvSpPr>
          <p:cNvPr id="15" name="Gwiazda 7-ramienna 14">
            <a:hlinkClick r:id="rId5" action="ppaction://hlinksldjump"/>
          </p:cNvPr>
          <p:cNvSpPr/>
          <p:nvPr/>
        </p:nvSpPr>
        <p:spPr>
          <a:xfrm flipH="1">
            <a:off x="190500" y="3185468"/>
            <a:ext cx="3067050" cy="2686050"/>
          </a:xfrm>
          <a:prstGeom prst="star7">
            <a:avLst/>
          </a:prstGeom>
          <a:solidFill>
            <a:srgbClr val="FFFF00">
              <a:alpha val="80000"/>
            </a:srgb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WIGILIA</a:t>
            </a:r>
            <a:endParaRPr lang="pl-PL" sz="2800" b="1" dirty="0">
              <a:solidFill>
                <a:schemeClr val="tx1"/>
              </a:solidFill>
            </a:endParaRPr>
          </a:p>
        </p:txBody>
      </p:sp>
      <p:sp>
        <p:nvSpPr>
          <p:cNvPr id="16" name="Gwiazda 7-ramienna 15">
            <a:hlinkClick r:id="rId6" action="ppaction://hlinksldjump"/>
          </p:cNvPr>
          <p:cNvSpPr/>
          <p:nvPr/>
        </p:nvSpPr>
        <p:spPr>
          <a:xfrm flipH="1">
            <a:off x="4564985" y="0"/>
            <a:ext cx="3067050" cy="2686050"/>
          </a:xfrm>
          <a:prstGeom prst="star7">
            <a:avLst/>
          </a:prstGeom>
          <a:solidFill>
            <a:srgbClr val="FFFF00">
              <a:alpha val="80000"/>
            </a:srgb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OBRZĘD</a:t>
            </a:r>
          </a:p>
          <a:p>
            <a:pPr algn="ctr"/>
            <a:r>
              <a:rPr lang="pl-PL" sz="1600" b="1" dirty="0" smtClean="0">
                <a:solidFill>
                  <a:schemeClr val="tx1"/>
                </a:solidFill>
                <a:latin typeface="Georgia" panose="02040502050405020303" pitchFamily="18" charset="0"/>
              </a:rPr>
              <a:t>WIECZERZY WIGILIJNEJ</a:t>
            </a:r>
            <a:endParaRPr lang="pl-PL" sz="1600" b="1" dirty="0">
              <a:solidFill>
                <a:schemeClr val="tx1"/>
              </a:solidFill>
            </a:endParaRPr>
          </a:p>
        </p:txBody>
      </p:sp>
      <p:sp>
        <p:nvSpPr>
          <p:cNvPr id="17" name="Gwiazda 7-ramienna 16">
            <a:hlinkClick r:id="rId7" action="ppaction://hlinksldjump"/>
          </p:cNvPr>
          <p:cNvSpPr/>
          <p:nvPr/>
        </p:nvSpPr>
        <p:spPr>
          <a:xfrm flipH="1">
            <a:off x="7939345" y="967687"/>
            <a:ext cx="3067050" cy="2686050"/>
          </a:xfrm>
          <a:prstGeom prst="star7">
            <a:avLst/>
          </a:prstGeom>
          <a:solidFill>
            <a:srgbClr val="FFFF00">
              <a:alpha val="80000"/>
            </a:srgb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BIBLIA</a:t>
            </a:r>
            <a:endParaRPr lang="pl-PL" sz="2800" b="1" dirty="0">
              <a:solidFill>
                <a:schemeClr val="tx1"/>
              </a:solidFill>
            </a:endParaRPr>
          </a:p>
        </p:txBody>
      </p:sp>
      <p:sp>
        <p:nvSpPr>
          <p:cNvPr id="18" name="Gwiazda 7-ramienna 17">
            <a:hlinkClick r:id="rId8" action="ppaction://hlinksldjump"/>
          </p:cNvPr>
          <p:cNvSpPr/>
          <p:nvPr/>
        </p:nvSpPr>
        <p:spPr>
          <a:xfrm flipH="1">
            <a:off x="8915400" y="3574706"/>
            <a:ext cx="3067050" cy="2686050"/>
          </a:xfrm>
          <a:prstGeom prst="star7">
            <a:avLst/>
          </a:prstGeom>
          <a:solidFill>
            <a:srgbClr val="FFFF00">
              <a:alpha val="80000"/>
            </a:srgbClr>
          </a:solidFill>
          <a:ln>
            <a:solidFill>
              <a:schemeClr val="accent2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KOLĘDY</a:t>
            </a:r>
            <a:endParaRPr lang="pl-PL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350"/>
            <a:ext cx="12192000" cy="812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850"/>
            <a:ext cx="11425880" cy="54967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748513"/>
            <a:ext cx="1142587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Wigilia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(od łacińskiego </a:t>
            </a:r>
            <a:r>
              <a:rPr lang="pl-PL" sz="3200" i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vigilare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czuwać) – dzień oczekiwania poprzedzający jakieś wydarzenie.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Dwie najbardziej znane w Kościele Wigilie: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Wigilia Bożego Narodzenia (ostatni dzień Adwentu)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Wigilia Paschalna (najważniejsza część Triduum Paschalnego, jej obchody zaczynają się w noc poprzedzającą Niedzielę Zmartwychwstania Pańskiego)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450" y="-1457325"/>
            <a:ext cx="14097000" cy="105727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850"/>
            <a:ext cx="4815530" cy="55625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323850"/>
            <a:ext cx="4815530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Łamiemy się opłatkiem na znak miłości i pokoju oraz składamy sobie życzenia.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Ten pochodzący z XVIII w. zwyczaj nawiązuje do wczesnochrześcijańskiej praktyki dzielenia się między sobą błogosławionym chlebem, który jest symbolem życia i podtrzymuje życie. Przypomina nam także to, że Jezus stał się dla nas Chlebem.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Jak powstaje opłatek?</a:t>
            </a:r>
            <a:endParaRPr lang="pl-PL" sz="27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8248" y="-1157847"/>
            <a:ext cx="14225016" cy="94553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152400"/>
            <a:ext cx="11425880" cy="566820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353758"/>
            <a:ext cx="1142587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Przed Wieczerzą wigilijną odczytuje się fragment z Biblii mówiący </a:t>
            </a:r>
            <a:b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o Bożym Narodzeniu [</a:t>
            </a:r>
            <a:r>
              <a:rPr lang="pl-PL" sz="24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Łk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2, 1-14]</a:t>
            </a:r>
          </a:p>
          <a:p>
            <a:pPr algn="ctr"/>
            <a:endParaRPr lang="pl-PL" sz="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just" fontAlgn="base"/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„W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owym czasie wyszło rozporządzenie Cezara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Augusta,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żeby przeprowadzić spis ludności w całym państwie.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Pierwszy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ten spis odbył się wówczas, gdy wielkorządcą Syrii był </a:t>
            </a:r>
            <a:r>
              <a:rPr lang="pl-PL" sz="2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Kwiryniusz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Wybierali się więc wszyscy, aby się dać zapisać, każdy do swego miasta.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Udał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się także Józef z Galilei, z miasta Nazaret, do Judei, do miasta Dawidowego, zwanego Betlejem, ponieważ pochodził z domu i rodu Dawida,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żeby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się dać zapisać z poślubioną sobie Maryją, która była brzemienna.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tam przebywali, nadszedł dla Maryi czas rozwiązania.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Porodziła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swego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pierworodnego</a:t>
            </a:r>
            <a:r>
              <a:rPr lang="pl-PL" sz="2000" b="1" baseline="300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Syna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, owinęła Go w pieluszki i położyła w żłobie, gdyż nie było dla nich miejsca w gospodzie. </a:t>
            </a:r>
            <a:b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tej samej okolicy przebywali w polu pasterze i trzymali straż nocną nad swoją trzodą.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Naraz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stanął przy nich anioł Pański i chwała Pańska zewsząd ich oświeciła, tak że bardzo się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przestraszyli.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Lecz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anioł rzekł do nich: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Nie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bójcie się! Oto zwiastuję wam radość wielką, która będzie udziałem całego narodu: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dziś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w mieście Dawida narodził się wam Zbawiciel, którym jest Mesjasz, Pan.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to będzie znakiem dla was: Znajdziecie Niemowlę, owinięte w pieluszki i leżące w żłobie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».</a:t>
            </a:r>
            <a:r>
              <a:rPr lang="pl-PL" sz="20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I nagle przyłączyło się do anioła mnóstwo zastępów niebieskich, które wielbiły Boga słowami: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Chwała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Bogu na wysokościach,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na ziemi pokój 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ludziom 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Jego </a:t>
            </a:r>
            <a:r>
              <a:rPr lang="pl-PL" sz="2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upodobania”.</a:t>
            </a:r>
            <a:r>
              <a:rPr lang="pl-PL" sz="20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endParaRPr lang="pl-PL" sz="2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85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438" y="-694273"/>
            <a:ext cx="12496798" cy="833227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23850"/>
            <a:ext cx="11425880" cy="5496752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773683"/>
            <a:ext cx="1142587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OBRZĘD WIECZERZY WIGILIJNEJ</a:t>
            </a:r>
          </a:p>
          <a:p>
            <a:pPr algn="ctr"/>
            <a:endParaRPr lang="pl-PL" sz="2800" b="1" dirty="0" smtClean="0">
              <a:solidFill>
                <a:schemeClr val="bg1"/>
              </a:solidFill>
              <a:latin typeface="Georgia" panose="02040502050405020303" pitchFamily="18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Ktoś z rodziny zapala świecę mówiąc: </a:t>
            </a:r>
            <a:r>
              <a:rPr lang="pl-PL" sz="2800" i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Światło Chrystusa</a:t>
            </a:r>
          </a:p>
          <a:p>
            <a:pPr algn="ctr"/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Wszyscy odpowiadają: </a:t>
            </a:r>
            <a:r>
              <a:rPr lang="pl-PL" sz="2800" i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Bogu niech będą dzięki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.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Ktoś z rodziny czyta fragment z Pisma Świętego: [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Łk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 2, 1-14]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Odmawiamy dowolną modlitwę, w której polecamy Bożej opiece rodzinę. Pamiętamy także o zmarłych i w ich intencji odmawiamy: </a:t>
            </a:r>
            <a:r>
              <a:rPr lang="pl-PL" sz="2800" i="1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Wieczny odpoczynek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… 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  <a:ea typeface="Ebrima" panose="02000000000000000000" pitchFamily="2" charset="0"/>
              <a:cs typeface="Ebrima" panose="02000000000000000000" pitchFamily="2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Odmawiamy modlitwę przed jedzeniem.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  <a:ea typeface="Ebrima" panose="02000000000000000000" pitchFamily="2" charset="0"/>
                <a:cs typeface="Ebrima" panose="02000000000000000000" pitchFamily="2" charset="0"/>
              </a:rPr>
              <a:t>Dzielimy się opłatkiem.</a:t>
            </a:r>
          </a:p>
          <a:p>
            <a:pPr algn="ctr"/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65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550" y="-750002"/>
            <a:ext cx="12611100" cy="83580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704850"/>
            <a:ext cx="11425880" cy="466174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910589"/>
            <a:ext cx="1142587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Pierwsze kolędy wyśpiewali nowonarodzonemu Dzieciątku aniołowie w Betlejem. W ten sposób wyrazili radość z przyjścia Jezusa na świat i oddali Mu cześć, a także ogłosili światu to ważne wydarzenie.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Dziś również, gdy śpiewamy kolędy, nasze serca wypełnia wielka radość. Chętnie spotykamy się przy żłóbku lub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domach, by wspólnym śpiewem wyrazić chwałę Panu.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278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550" y="-750002"/>
            <a:ext cx="12611100" cy="83580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704850"/>
            <a:ext cx="11425880" cy="4661741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842276"/>
            <a:ext cx="1142587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Polska, to jeden z nielicznych krajów, który może poszczycić się tak bogatym zbiorem kolęd, kantyczek i pastorałek. Niestety, znamy nazwiska autorów i kompozytorów tylko nielicznych kolęd. Są na tej liście między innymi poeci: </a:t>
            </a:r>
            <a:r>
              <a:rPr lang="pl-PL" sz="32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Mikołaj Sęp-Szarzyński, Andrzej Morsztyn, Jan Kochanowski, Juliusz Słowacki, Teofil Lenartowicz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</a:p>
          <a:p>
            <a:pPr algn="ctr"/>
            <a:endParaRPr lang="pl-PL" sz="32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Kolęda „Lulajże,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Jezuniu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” jest motywem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  <a:hlinkClick r:id="rId4"/>
              </a:rPr>
              <a:t>Scherzu h-moll op. 20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Fryderyka Chopina.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34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550" y="-1300163"/>
            <a:ext cx="12611100" cy="94583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941936"/>
            <a:ext cx="11425880" cy="258231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1" y="1259666"/>
            <a:ext cx="114258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 kolędach można mówić wiele, ale lepiej je zaśpiewać. 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99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589" y="-2516936"/>
            <a:ext cx="12687300" cy="111965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57200" y="761999"/>
            <a:ext cx="11257723" cy="4686301"/>
          </a:xfrm>
          <a:prstGeom prst="rect">
            <a:avLst/>
          </a:prstGeom>
          <a:solidFill>
            <a:srgbClr val="ED7D31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32254" y="819150"/>
            <a:ext cx="11407345" cy="533974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Dzisiaj w Betlejem, dzisiaj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Betlejem wesoła nowina,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że Panna czysta, że Panna czysta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Porodziła Syna.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Chrystus się rodzi,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nas oswobodzi,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anieli grają, króle witają,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pasterze śpiewają, bydlęta klękają,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cuda, </a:t>
            </a:r>
            <a:r>
              <a:rPr lang="pl-PL" sz="2800" dirty="0" err="1" smtClean="0">
                <a:solidFill>
                  <a:schemeClr val="bg1"/>
                </a:solidFill>
                <a:latin typeface="Georgia" pitchFamily="18" charset="0"/>
              </a:rPr>
              <a:t>cuda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 ogłaszają.</a:t>
            </a: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Maryja Panna, Maryja Panna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Dzieciątko piastuje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Józef Święty, i Józef Święty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On ją pielęgnuje.</a:t>
            </a: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Choć w stajeneczce, choć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stajeneczce Panna Syna rodzi,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przecież On wkrótce, przecież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On wkrótce ludzi oswobodzi.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zycisk akcji: Koniec 9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21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589" y="-2516936"/>
            <a:ext cx="12687300" cy="111965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57200" y="276225"/>
            <a:ext cx="11257723" cy="5667375"/>
          </a:xfrm>
          <a:prstGeom prst="rect">
            <a:avLst/>
          </a:prstGeom>
          <a:solidFill>
            <a:srgbClr val="ED7D31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0550" y="285751"/>
            <a:ext cx="11124373" cy="59075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Pójdźmy wszyscy do stajenki,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do Jezusa i Panienki!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Powitajmy Maleńkiego i Maryję Matkę Jego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Powitajmy Maleńkiego i Maryję Matkę Jego.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Witaj, Jezu ukochany,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patriarchów czekany,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proroków ogłoszony,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narodów upragniony.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proroków ogłoszony,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 narodów upragniony.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Witaj, Dzieciąteczko w żłobie, wyznajemy Boga w Tobie.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Coś się narodził tej nocy,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byś nas wyrwał z czarta mocy.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Coś się narodził tej nocy,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byś nas wyrwał z czarta mocy.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zycisk akcji: Koniec 9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9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589" y="-2516936"/>
            <a:ext cx="12687300" cy="111965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57200" y="295275"/>
            <a:ext cx="11257723" cy="5153025"/>
          </a:xfrm>
          <a:prstGeom prst="rect">
            <a:avLst/>
          </a:prstGeom>
          <a:solidFill>
            <a:srgbClr val="ED7D31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57200" y="533681"/>
            <a:ext cx="11257723" cy="609397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Wśród nocnej ciszy głos się rozchodzi: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„Wstańcie, pasterze, </a:t>
            </a:r>
          </a:p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Bóg się wam rodzi.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Czym prędzej się wybierajcie,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do Betlejem pośpieszajcie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przywitać Pana”.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Poszli, znaleźli Dzieciątko w żłobie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z wszystkimi znaki, danymi sobie.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Jako Bogu cześć Mu dali,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a witając zawołali z wielkiej radości: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„Ach, witaj, Zbawco z dawna żądany,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tyle tysięcy lat </a:t>
            </a:r>
            <a:r>
              <a:rPr lang="pl-PL" sz="2600" dirty="0" err="1" smtClean="0">
                <a:solidFill>
                  <a:schemeClr val="bg1"/>
                </a:solidFill>
                <a:latin typeface="Georgia" pitchFamily="18" charset="0"/>
              </a:rPr>
              <a:t>wyglądany</a:t>
            </a: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!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Na Ciebie króle, prorocy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czekali, a Tyś tej nocy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nam się objawił”.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I my czekamy na Ciebie, Pana,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a skoro przyjdziesz na głos kapłana,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padniemy na twarz przed Tobą,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Wierząc, żeś jest pod osłoną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  <a:t>chleba i wina. </a:t>
            </a:r>
            <a:br>
              <a:rPr lang="pl-PL" sz="26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6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zycisk akcji: Koniec 9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2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589" y="-2516936"/>
            <a:ext cx="12687300" cy="111965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57200" y="1143000"/>
            <a:ext cx="11257723" cy="3876675"/>
          </a:xfrm>
          <a:prstGeom prst="rect">
            <a:avLst/>
          </a:prstGeom>
          <a:solidFill>
            <a:srgbClr val="ED7D31">
              <a:alpha val="9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90550" y="819150"/>
            <a:ext cx="11449050" cy="56938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Przybieżeli do Betlejem pasterze,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Grając skocznie Dzieciąteczku na lirze.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wysokości, chwała na wysokości, a pokój na ziemi.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Oddawali swe ukłony w pokorze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Tobie z serca ochotnego, o Boże!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wysokości...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Anioł Pański sam ogłosił te dziwy,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których oni nie słyszeli, jak żywi.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Chwała na wysokości... </a:t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</a:br>
            <a:endParaRPr lang="pl-PL" sz="2800" dirty="0" smtClean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zycisk akcji: Koniec 9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33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128-131.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156-159.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3198</TotalTime>
  <Words>409</Words>
  <Application>Microsoft Office PowerPoint</Application>
  <PresentationFormat>Panoramiczny</PresentationFormat>
  <Paragraphs>82</Paragraphs>
  <Slides>15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Ebrima</vt:lpstr>
      <vt:lpstr>Fira Sans</vt:lpstr>
      <vt:lpstr>Georgia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386</cp:revision>
  <dcterms:created xsi:type="dcterms:W3CDTF">2017-07-14T09:59:13Z</dcterms:created>
  <dcterms:modified xsi:type="dcterms:W3CDTF">2018-12-12T08:38:07Z</dcterms:modified>
</cp:coreProperties>
</file>