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8" r:id="rId4"/>
    <p:sldId id="348" r:id="rId5"/>
    <p:sldId id="349" r:id="rId6"/>
    <p:sldId id="298" r:id="rId7"/>
    <p:sldId id="350" r:id="rId8"/>
    <p:sldId id="351" r:id="rId9"/>
    <p:sldId id="352" r:id="rId10"/>
    <p:sldId id="353" r:id="rId11"/>
    <p:sldId id="293" r:id="rId1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29.11.2018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3.png"/><Relationship Id="rId7" Type="http://schemas.openxmlformats.org/officeDocument/2006/relationships/slide" Target="slide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10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17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ZIEMIA OBIECANA POTOMKOM ABRAHAMA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449" y="-303752"/>
            <a:ext cx="12534898" cy="746550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4978955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203828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ZIEMIA OBIECANA POTOMKOM ABRAHAMA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634627"/>
            <a:ext cx="12191998" cy="812725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269277" y="391273"/>
            <a:ext cx="5729930" cy="1804628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Kraina mlekiem </a:t>
            </a:r>
            <a:br>
              <a:rPr lang="pl-PL" sz="3600" dirty="0" smtClean="0">
                <a:latin typeface="Georgia" panose="02040502050405020303" pitchFamily="18" charset="0"/>
              </a:rPr>
            </a:br>
            <a:r>
              <a:rPr lang="pl-PL" sz="3600" dirty="0" smtClean="0">
                <a:latin typeface="Georgia" panose="02040502050405020303" pitchFamily="18" charset="0"/>
              </a:rPr>
              <a:t>i miodem płynąca</a:t>
            </a:r>
          </a:p>
          <a:p>
            <a:pPr algn="ctr"/>
            <a:r>
              <a:rPr lang="pl-PL" sz="3200" dirty="0" smtClean="0">
                <a:latin typeface="Georgia" panose="02040502050405020303" pitchFamily="18" charset="0"/>
              </a:rPr>
              <a:t> </a:t>
            </a:r>
            <a:r>
              <a:rPr lang="pl-PL" sz="2000" b="1" dirty="0" smtClean="0">
                <a:latin typeface="Georgia" panose="02040502050405020303" pitchFamily="18" charset="0"/>
              </a:rPr>
              <a:t>[Lb 14, 7-8]</a:t>
            </a:r>
            <a:endParaRPr lang="pl-PL" sz="2000" b="1" dirty="0"/>
          </a:p>
        </p:txBody>
      </p:sp>
      <p:sp>
        <p:nvSpPr>
          <p:cNvPr id="13" name="Prostokąt 12">
            <a:hlinkClick r:id="rId4" action="ppaction://hlinksldjump"/>
          </p:cNvPr>
          <p:cNvSpPr/>
          <p:nvPr/>
        </p:nvSpPr>
        <p:spPr>
          <a:xfrm>
            <a:off x="6268483" y="391273"/>
            <a:ext cx="5729930" cy="1804628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Kanaan – Ziemia Obiecana</a:t>
            </a:r>
            <a:endParaRPr lang="pl-PL" sz="3600" b="1" dirty="0"/>
          </a:p>
        </p:txBody>
      </p:sp>
      <p:sp>
        <p:nvSpPr>
          <p:cNvPr id="14" name="Prostokąt 13">
            <a:hlinkClick r:id="rId5" action="ppaction://hlinksldjump"/>
          </p:cNvPr>
          <p:cNvSpPr/>
          <p:nvPr/>
        </p:nvSpPr>
        <p:spPr>
          <a:xfrm>
            <a:off x="6839983" y="4233305"/>
            <a:ext cx="4586930" cy="1302492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latin typeface="Georgia" panose="02040502050405020303" pitchFamily="18" charset="0"/>
              </a:rPr>
              <a:t>Przymierze w </a:t>
            </a:r>
            <a:r>
              <a:rPr lang="pl-PL" sz="3200" dirty="0" err="1" smtClean="0">
                <a:latin typeface="Georgia" panose="02040502050405020303" pitchFamily="18" charset="0"/>
              </a:rPr>
              <a:t>Sychem</a:t>
            </a:r>
            <a:endParaRPr lang="pl-PL" sz="2000" b="1" dirty="0"/>
          </a:p>
        </p:txBody>
      </p:sp>
      <p:sp>
        <p:nvSpPr>
          <p:cNvPr id="16" name="Prostokąt 15">
            <a:hlinkClick r:id="rId6" action="ppaction://hlinksldjump"/>
          </p:cNvPr>
          <p:cNvSpPr/>
          <p:nvPr/>
        </p:nvSpPr>
        <p:spPr>
          <a:xfrm>
            <a:off x="840777" y="2572828"/>
            <a:ext cx="4586930" cy="1297946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>
                <a:latin typeface="Georgia" panose="02040502050405020303" pitchFamily="18" charset="0"/>
              </a:rPr>
              <a:t>Przejście przez </a:t>
            </a:r>
            <a:r>
              <a:rPr lang="pl-PL" sz="3200" dirty="0" smtClean="0">
                <a:latin typeface="Georgia" panose="02040502050405020303" pitchFamily="18" charset="0"/>
              </a:rPr>
              <a:t>Jordan</a:t>
            </a:r>
          </a:p>
          <a:p>
            <a:pPr algn="ctr"/>
            <a:endParaRPr lang="pl-PL" sz="800" dirty="0" smtClean="0">
              <a:latin typeface="Georgia" panose="02040502050405020303" pitchFamily="18" charset="0"/>
            </a:endParaRP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</a:t>
            </a:r>
            <a:r>
              <a:rPr lang="pl-PL" sz="20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Joz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3, 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16-17]</a:t>
            </a:r>
            <a:endParaRPr lang="pl-PL" sz="2000" b="1" dirty="0"/>
          </a:p>
        </p:txBody>
      </p:sp>
      <p:sp>
        <p:nvSpPr>
          <p:cNvPr id="18" name="Prostokąt 17">
            <a:hlinkClick r:id="rId7" action="ppaction://hlinksldjump"/>
          </p:cNvPr>
          <p:cNvSpPr/>
          <p:nvPr/>
        </p:nvSpPr>
        <p:spPr>
          <a:xfrm>
            <a:off x="6839983" y="2564493"/>
            <a:ext cx="4586930" cy="1297946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latin typeface="Georgia" panose="02040502050405020303" pitchFamily="18" charset="0"/>
              </a:rPr>
              <a:t>Zajęcie Jerycha</a:t>
            </a:r>
          </a:p>
          <a:p>
            <a:pPr algn="ctr"/>
            <a:endParaRPr lang="pl-PL" sz="1000" dirty="0" smtClean="0">
              <a:latin typeface="Georgia" panose="02040502050405020303" pitchFamily="18" charset="0"/>
            </a:endParaRPr>
          </a:p>
          <a:p>
            <a:pPr algn="ctr"/>
            <a: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[</a:t>
            </a:r>
            <a:r>
              <a:rPr lang="pl-PL" sz="2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Joz</a:t>
            </a:r>
            <a: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6, 3-5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]</a:t>
            </a:r>
            <a:endParaRPr lang="pl-PL" sz="20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9" name="Prostokąt 18">
            <a:hlinkClick r:id="rId8" action="ppaction://hlinksldjump"/>
          </p:cNvPr>
          <p:cNvSpPr/>
          <p:nvPr/>
        </p:nvSpPr>
        <p:spPr>
          <a:xfrm>
            <a:off x="840777" y="4195291"/>
            <a:ext cx="4586930" cy="1297946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latin typeface="Georgia" panose="02040502050405020303" pitchFamily="18" charset="0"/>
              </a:rPr>
              <a:t>Stopniowy podbój</a:t>
            </a:r>
            <a:endParaRPr lang="pl-PL" sz="2000" b="1" dirty="0"/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0" y="-762000"/>
            <a:ext cx="12573000" cy="8382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41944"/>
            <a:ext cx="11425880" cy="518730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910754"/>
            <a:ext cx="114258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„Kraj</a:t>
            </a:r>
            <a:r>
              <a:rPr lang="pl-PL" sz="4800" dirty="0">
                <a:solidFill>
                  <a:schemeClr val="bg1"/>
                </a:solidFill>
                <a:latin typeface="Georgia" panose="02040502050405020303" pitchFamily="18" charset="0"/>
              </a:rPr>
              <a:t>, który przeszliśmy celem zbadania go, jest wspaniałym krajem</a:t>
            </a:r>
            <a:r>
              <a:rPr lang="pl-PL" sz="4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  <a:r>
              <a:rPr lang="pl-PL" sz="4800" b="1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4800" dirty="0">
                <a:solidFill>
                  <a:schemeClr val="bg1"/>
                </a:solidFill>
                <a:latin typeface="Georgia" panose="02040502050405020303" pitchFamily="18" charset="0"/>
              </a:rPr>
              <a:t>Jeśli nam Pan sprzyja, to nas wprowadzi do tego kraju i da nam ten kraj, który prawdziwie opływa w mleko i </a:t>
            </a:r>
            <a:r>
              <a:rPr lang="pl-PL" sz="4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miód”.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090" y="-58508"/>
            <a:ext cx="12458700" cy="1211038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685801"/>
            <a:ext cx="11425880" cy="43815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876809"/>
            <a:ext cx="114258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ZIEMIA OBIECANA - starożytna kraina u wschodniego wybrzeża Morza Śródziemnego, zamieszkała od ponad 2500 lat przed Chrystusem przez Kananejczyków, którzy przed Filistynami zajęli pas wybrzeża i żyzne doliny. Żyli oni w miastach-państwach rządzonych przez królów; byli osiadłymi rolnikami. W II połowie XVIII w przed Chrystusem część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Kanaanu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(późniejsza Palestyna) została zasiedlona przez koczowniczą ludność Izraelską.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45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3153"/>
            <a:ext cx="12192000" cy="812430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685801"/>
            <a:ext cx="11425880" cy="43815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852920"/>
            <a:ext cx="11425880" cy="404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 śmierci Mojżesza Bóg nadal urzeczywistnia swój plan wobec narodu izraelskiego, któremu przewodził teraz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Jozue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</a:t>
            </a:r>
          </a:p>
          <a:p>
            <a:pPr algn="ctr"/>
            <a:endParaRPr lang="pl-PL" sz="32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</a:t>
            </a:r>
            <a:r>
              <a:rPr lang="pl-PL" sz="4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Jozue</a:t>
            </a:r>
            <a:r>
              <a:rPr lang="pl-PL" sz="4000" dirty="0">
                <a:solidFill>
                  <a:schemeClr val="bg1"/>
                </a:solidFill>
                <a:latin typeface="Georgia" panose="02040502050405020303" pitchFamily="18" charset="0"/>
              </a:rPr>
              <a:t>, syn Nuna, pełen był ducha mądrości, gdyż Mojżesz włożył na niego ręce. Słuchali go Izraelici i czynili, jak im Pan rozkazał przez </a:t>
            </a:r>
            <a:r>
              <a:rPr lang="pl-PL" sz="4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Mojżesza”.</a:t>
            </a:r>
          </a:p>
          <a:p>
            <a:pPr algn="ctr"/>
            <a:endParaRPr lang="pl-PL" sz="9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</a:t>
            </a:r>
            <a:r>
              <a:rPr lang="pl-PL" sz="32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Pwt</a:t>
            </a:r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34, 9]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24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0999" y="-668782"/>
            <a:ext cx="12953998" cy="819556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1371600"/>
            <a:ext cx="11425880" cy="363855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1549072"/>
            <a:ext cx="11425880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Wiedziony przez Boga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Jozue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wprowadził lud izraelski do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Kananu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Istotną przeszkodą w zajęciu Ziemi Obiecanej stanowiły wody Jordanu. W momencie, gdy kapłani niosący Arkę Przymierza zaczęli stąpać po wodzie, zatrzymały się wody płynące z góry, a lud przeszedł suchą nogą po dnie rzeki. </a:t>
            </a:r>
          </a:p>
          <a:p>
            <a:pPr algn="ctr"/>
            <a:endParaRPr lang="pl-PL" sz="10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</a:t>
            </a:r>
            <a:r>
              <a:rPr lang="pl-PL" sz="32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Joz</a:t>
            </a:r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3, 16-17]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58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634593"/>
            <a:ext cx="12191998" cy="812718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18398"/>
            <a:ext cx="11425880" cy="519740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439497"/>
            <a:ext cx="1142588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„Wy </a:t>
            </a:r>
            <a:r>
              <a:rPr lang="pl-PL" sz="3400" dirty="0">
                <a:solidFill>
                  <a:schemeClr val="bg1"/>
                </a:solidFill>
                <a:latin typeface="Georgia" panose="02040502050405020303" pitchFamily="18" charset="0"/>
              </a:rPr>
              <a:t>wszyscy, uzbrojeni mężowie, będziecie okrążali miasto codziennie jeden raz. Uczynisz tak przez sześć dni. </a:t>
            </a:r>
            <a:r>
              <a:rPr lang="pl-PL" sz="3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Siedmiu </a:t>
            </a:r>
            <a:r>
              <a:rPr lang="pl-PL" sz="3400" dirty="0">
                <a:solidFill>
                  <a:schemeClr val="bg1"/>
                </a:solidFill>
                <a:latin typeface="Georgia" panose="02040502050405020303" pitchFamily="18" charset="0"/>
              </a:rPr>
              <a:t>kapłanów niech niesie przed Arką siedem trąb z rogów </a:t>
            </a:r>
            <a:r>
              <a:rPr lang="pl-PL" sz="3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baranich. </a:t>
            </a:r>
            <a:r>
              <a:rPr lang="pl-PL" sz="3400" dirty="0">
                <a:solidFill>
                  <a:schemeClr val="bg1"/>
                </a:solidFill>
                <a:latin typeface="Georgia" panose="02040502050405020303" pitchFamily="18" charset="0"/>
              </a:rPr>
              <a:t>Siódmego dnia okrążycie miasto siedmiokrotnie, a kapłani zagrają na trąbach. </a:t>
            </a:r>
            <a:r>
              <a:rPr lang="pl-PL" sz="3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Gdy </a:t>
            </a:r>
            <a:r>
              <a:rPr lang="pl-PL" sz="3400" dirty="0">
                <a:solidFill>
                  <a:schemeClr val="bg1"/>
                </a:solidFill>
                <a:latin typeface="Georgia" panose="02040502050405020303" pitchFamily="18" charset="0"/>
              </a:rPr>
              <a:t>więc zabrzmi przeciągle róg barani i usłyszycie głos trąby, niech cały lud wzniesie gromki okrzyk wojenny, a mur miasta rozpadnie się na miejscu i lud wkroczy, każdy wprost przed </a:t>
            </a:r>
            <a:r>
              <a:rPr lang="pl-PL" sz="3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siebie”.</a:t>
            </a:r>
            <a:r>
              <a:rPr lang="pl-PL" sz="34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endParaRPr lang="pl-PL" sz="34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just"/>
            <a:endParaRPr lang="pl-PL" sz="1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</a:t>
            </a:r>
            <a:r>
              <a:rPr lang="pl-PL" sz="32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Joz</a:t>
            </a:r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6, 3-5]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02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748107"/>
            <a:ext cx="12496800" cy="835421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819149"/>
            <a:ext cx="11425880" cy="398145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1211145"/>
            <a:ext cx="1142588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Bóg dotrzymał obietnicy danej Mojżeszowi – wyprowadził Izraelitów z niewoli egipskiej do rozległego i żyznego </a:t>
            </a:r>
            <a:r>
              <a:rPr lang="pl-PL" sz="34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Kanaanu</a:t>
            </a:r>
            <a:r>
              <a:rPr lang="pl-PL" sz="3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Ziemia należała do Boga, a lud otrzymał ją </a:t>
            </a:r>
            <a:br>
              <a:rPr lang="pl-PL" sz="3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depozyt jako dziedzictwo. Izrael nie od razu objął panowanie nad całym krajem. Najprawdopodobniej podbój </a:t>
            </a:r>
            <a:r>
              <a:rPr lang="pl-PL" sz="34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Kanaanu</a:t>
            </a:r>
            <a:r>
              <a:rPr lang="pl-PL" sz="3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pod wodzą </a:t>
            </a:r>
            <a:r>
              <a:rPr lang="pl-PL" sz="34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Jozuego</a:t>
            </a:r>
            <a:r>
              <a:rPr lang="pl-PL" sz="3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trwał pięć lat.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65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" y="0"/>
            <a:ext cx="12190184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09550"/>
            <a:ext cx="11425880" cy="561105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209550"/>
            <a:ext cx="1142588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Gdy życie </a:t>
            </a:r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Jozuego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dobiegało końca, Bóg nakazał mu dokonanie podziału podbitych ziem. Udzielił mu w tej kwestii szczegółowych wskazówek. </a:t>
            </a:r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Jozue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zebrał wszystkie plemiona w </a:t>
            </a:r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Sychem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Przypomniał im dobrodziejstwa jakie otrzymali od Boga i wezwał, by wiernie Jemu służyli:</a:t>
            </a:r>
          </a:p>
          <a:p>
            <a:pPr algn="ctr"/>
            <a:endParaRPr lang="pl-PL" sz="9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„Okażcie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się mężnymi, by strzec i wypełniać wszystko, co napisane w księdze Prawa Mojżesza, nie odstępując od niego ani na prawo, ani na lewo, 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nie łącząc się z tymi ludami, które pozostały z wami. Nie będziecie wzywać imion ich bogów, przysięgać na nich, służyć im lub oddawać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pokłon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(…)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 I odrzekł lud Jozuemu: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Panu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, Bogu naszemu, chcemy służyć i głosu Jego chcemy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słuchać”.</a:t>
            </a:r>
            <a:r>
              <a:rPr 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9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</a:t>
            </a:r>
            <a:r>
              <a:rPr lang="pl-PL" sz="24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Joz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23, 6-7; 24,24]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73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44-45.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62-64.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2800</TotalTime>
  <Words>385</Words>
  <Application>Microsoft Office PowerPoint</Application>
  <PresentationFormat>Panoramiczny</PresentationFormat>
  <Paragraphs>44</Paragraphs>
  <Slides>11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338</cp:revision>
  <dcterms:created xsi:type="dcterms:W3CDTF">2017-07-14T09:59:13Z</dcterms:created>
  <dcterms:modified xsi:type="dcterms:W3CDTF">2018-11-29T16:31:58Z</dcterms:modified>
</cp:coreProperties>
</file>