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8" r:id="rId4"/>
    <p:sldId id="298" r:id="rId5"/>
    <p:sldId id="304" r:id="rId6"/>
    <p:sldId id="308" r:id="rId7"/>
    <p:sldId id="300" r:id="rId8"/>
    <p:sldId id="299" r:id="rId9"/>
    <p:sldId id="310" r:id="rId10"/>
    <p:sldId id="309" r:id="rId11"/>
    <p:sldId id="293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C611C"/>
    <a:srgbClr val="FF5050"/>
    <a:srgbClr val="FFCC00"/>
    <a:srgbClr val="FFD966"/>
    <a:srgbClr val="C10B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9645" autoAdjust="0"/>
  </p:normalViewPr>
  <p:slideViewPr>
    <p:cSldViewPr snapToGrid="0">
      <p:cViewPr varScale="1">
        <p:scale>
          <a:sx n="74" d="100"/>
          <a:sy n="74" d="100"/>
        </p:scale>
        <p:origin x="540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8460E4A-EB76-4AEE-8A18-D3B52B34C639}" type="datetimeFigureOut">
              <a:rPr lang="pl-PL" smtClean="0"/>
              <a:t>29.11.2018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B7D1B9-375F-4E56-B289-DC70B5E6170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68571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7D1B9-375F-4E56-B289-DC70B5E61700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734728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89831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35119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38198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106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68653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0436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8471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5409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1123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39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2145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29.11.2018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slide" Target="slide9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slide" Target="slide7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slide" Target="slide3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7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14</a:t>
            </a:r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676400" y="3700936"/>
            <a:ext cx="9144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pl-PL" sz="800" b="1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  <p:sp>
        <p:nvSpPr>
          <p:cNvPr id="9" name="pole tekstowe 8"/>
          <p:cNvSpPr txBox="1"/>
          <p:nvPr/>
        </p:nvSpPr>
        <p:spPr>
          <a:xfrm>
            <a:off x="-1" y="3414715"/>
            <a:ext cx="12191999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300" b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JAKUB – PRAOJCIEC PLEMION IZRAELSKICH</a:t>
            </a:r>
          </a:p>
        </p:txBody>
      </p:sp>
    </p:spTree>
    <p:extLst>
      <p:ext uri="{BB962C8B-B14F-4D97-AF65-F5344CB8AC3E}">
        <p14:creationId xmlns:p14="http://schemas.microsoft.com/office/powerpoint/2010/main" val="390419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156" y="199588"/>
            <a:ext cx="8915400" cy="627792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0" y="934793"/>
            <a:ext cx="12195712" cy="802361"/>
          </a:xfrm>
          <a:prstGeom prst="rect">
            <a:avLst/>
          </a:prstGeom>
          <a:solidFill>
            <a:srgbClr val="FC611C">
              <a:alpha val="85098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1159666"/>
            <a:ext cx="12195712" cy="577488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JAKUB – PRAOJCIEC PLEMION IZRAELSKICH</a:t>
            </a:r>
            <a:endParaRPr lang="pl-PL" sz="2900" b="1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3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951" y="500091"/>
            <a:ext cx="11269360" cy="7947246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8" name="Prostokąt 7">
            <a:hlinkClick r:id="rId4" action="ppaction://hlinksldjump"/>
          </p:cNvPr>
          <p:cNvSpPr/>
          <p:nvPr/>
        </p:nvSpPr>
        <p:spPr>
          <a:xfrm>
            <a:off x="467871" y="786045"/>
            <a:ext cx="5566610" cy="2354100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Jakub i </a:t>
            </a:r>
            <a:r>
              <a:rPr lang="pl-PL" sz="4800" dirty="0" err="1" smtClean="0">
                <a:latin typeface="Georgia" panose="02040502050405020303" pitchFamily="18" charset="0"/>
              </a:rPr>
              <a:t>Ezaw</a:t>
            </a:r>
            <a:endParaRPr lang="pl-PL" sz="4800" dirty="0"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5" action="ppaction://hlinksldjump"/>
          </p:cNvPr>
          <p:cNvSpPr/>
          <p:nvPr/>
        </p:nvSpPr>
        <p:spPr>
          <a:xfrm>
            <a:off x="6392780" y="786045"/>
            <a:ext cx="5566610" cy="2354100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400" dirty="0" smtClean="0">
                <a:latin typeface="Georgia" panose="02040502050405020303" pitchFamily="18" charset="0"/>
              </a:rPr>
              <a:t>Nieuczciwa droga zdobycia dziedzictwa</a:t>
            </a:r>
            <a:endParaRPr lang="pl-PL" sz="4400" dirty="0">
              <a:latin typeface="Georgia" panose="02040502050405020303" pitchFamily="18" charset="0"/>
            </a:endParaRPr>
          </a:p>
        </p:txBody>
      </p:sp>
      <p:sp>
        <p:nvSpPr>
          <p:cNvPr id="15" name="Prostokąt 14">
            <a:hlinkClick r:id="rId6" action="ppaction://hlinksldjump"/>
          </p:cNvPr>
          <p:cNvSpPr/>
          <p:nvPr/>
        </p:nvSpPr>
        <p:spPr>
          <a:xfrm>
            <a:off x="467871" y="3296664"/>
            <a:ext cx="5566610" cy="2354100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Sen Jakuba</a:t>
            </a:r>
            <a:endParaRPr lang="pl-PL" sz="4800" dirty="0">
              <a:latin typeface="Georgia" panose="02040502050405020303" pitchFamily="18" charset="0"/>
            </a:endParaRPr>
          </a:p>
        </p:txBody>
      </p:sp>
      <p:sp>
        <p:nvSpPr>
          <p:cNvPr id="17" name="Prostokąt 16">
            <a:hlinkClick r:id="rId7" action="ppaction://hlinksldjump"/>
          </p:cNvPr>
          <p:cNvSpPr/>
          <p:nvPr/>
        </p:nvSpPr>
        <p:spPr>
          <a:xfrm>
            <a:off x="6392780" y="3296664"/>
            <a:ext cx="5566610" cy="2354100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4800" dirty="0" smtClean="0">
                <a:latin typeface="Georgia" panose="02040502050405020303" pitchFamily="18" charset="0"/>
              </a:rPr>
              <a:t> Walka Jakuba </a:t>
            </a:r>
            <a:br>
              <a:rPr lang="pl-PL" sz="4800" dirty="0" smtClean="0">
                <a:latin typeface="Georgia" panose="02040502050405020303" pitchFamily="18" charset="0"/>
              </a:rPr>
            </a:br>
            <a:r>
              <a:rPr lang="pl-PL" sz="4800" dirty="0" smtClean="0">
                <a:latin typeface="Georgia" panose="02040502050405020303" pitchFamily="18" charset="0"/>
              </a:rPr>
              <a:t>z aniołem</a:t>
            </a:r>
          </a:p>
        </p:txBody>
      </p:sp>
    </p:spTree>
    <p:extLst>
      <p:ext uri="{BB962C8B-B14F-4D97-AF65-F5344CB8AC3E}">
        <p14:creationId xmlns:p14="http://schemas.microsoft.com/office/powerpoint/2010/main" val="72899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548"/>
          <a:stretch/>
        </p:blipFill>
        <p:spPr>
          <a:xfrm>
            <a:off x="6173798" y="-1021028"/>
            <a:ext cx="6018202" cy="789138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5" name="Prostokąt 14"/>
          <p:cNvSpPr/>
          <p:nvPr/>
        </p:nvSpPr>
        <p:spPr>
          <a:xfrm>
            <a:off x="461320" y="375837"/>
            <a:ext cx="5996630" cy="54339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461320" y="508938"/>
            <a:ext cx="599663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Jakub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– syn Izaaka i Rebeki, bliźniaczy brat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Ezawa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który przyszedł na świat przed nim. Starszy brat zajmował się myślistwem. Jakub był pasterzem, miał dwie żony i dwunastu synów, od których wzięło początek 12 plemion izraelskich. </a:t>
            </a:r>
          </a:p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Drugie imię Jakuba – Izrael, nadane mu przez Boga, stało się nazwą całego narodu.</a:t>
            </a:r>
          </a:p>
        </p:txBody>
      </p:sp>
      <p:sp>
        <p:nvSpPr>
          <p:cNvPr id="8" name="Prostokąt 7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0246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Obraz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0" y="-35349"/>
            <a:ext cx="9144000" cy="672465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151268"/>
            <a:ext cx="11425880" cy="2417463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1320" y="397618"/>
            <a:ext cx="11425880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Pierworodny syn zajmował szczególne miejsce w rodzinie – przygotowywał się do </a:t>
            </a:r>
            <a:r>
              <a:rPr lang="pl-PL" sz="30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zostania</a:t>
            </a:r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głową rodu. Miał prawo do podwójnej części spadku, a ojciec przed śmiercią udzielał mu specjalnego błogosławieństwa.</a:t>
            </a:r>
          </a:p>
          <a:p>
            <a:pPr algn="ctr"/>
            <a:endParaRPr lang="pl-PL" sz="3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ctr"/>
            <a:r>
              <a:rPr lang="pl-PL" sz="3200" dirty="0"/>
              <a:t> </a:t>
            </a:r>
            <a:endParaRPr lang="pl-PL" sz="3000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3" name="Prostokąt 12"/>
          <p:cNvSpPr/>
          <p:nvPr/>
        </p:nvSpPr>
        <p:spPr>
          <a:xfrm>
            <a:off x="461320" y="2725250"/>
            <a:ext cx="11425880" cy="2417463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5" name="pole tekstowe 4"/>
          <p:cNvSpPr txBox="1"/>
          <p:nvPr/>
        </p:nvSpPr>
        <p:spPr>
          <a:xfrm>
            <a:off x="461320" y="2725250"/>
            <a:ext cx="1142588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„Gdy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pewnego razu Jakub gotował jakąś potrawę, nadszedł z pola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Ezaw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bardzo znużony 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rzekł do Jakuba: «Daj mi choć trochę tej czerwonej potrawy, jestem bowiem znużony». Dlatego nazwano go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Edom.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Jakub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odpowiedział: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Odstąp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mi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najprzód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twój przywilej pierworodztwa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!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Rzekł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Ezaw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Skoro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niemal umieram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[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z głodu], cóż mi po pierworodztwie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?</a:t>
            </a: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Na to Jakub: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Zaraz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mi przysięgnij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! </a:t>
            </a:r>
          </a:p>
          <a:p>
            <a:pPr algn="ctr"/>
            <a:r>
              <a:rPr lang="pl-PL" sz="24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Ezaw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mu przysiągł i tak odstąpił swe pierworodztwo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Jakubowi”. </a:t>
            </a:r>
            <a:r>
              <a:rPr lang="pl-PL" sz="20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25, 29-33]</a:t>
            </a:r>
            <a:endParaRPr lang="pl-PL" sz="2000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724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0150" y="-18008"/>
            <a:ext cx="9791700" cy="680829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590550"/>
            <a:ext cx="11425880" cy="4514850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461320" y="837503"/>
            <a:ext cx="1142588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Gdy Izaak był już stary, postanowił pobłogosławić pierworodnego syna. Jakub, namówiony przez matkę, przebrał się za swojego brata, by oszukać niedowidzącego już ojca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otrzymać od niego błogosławieństwa, które czyniło </a:t>
            </a:r>
            <a:b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go głównym spadkobiercą </a:t>
            </a:r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[zob. Rdz 27, 1-29]. 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przyczyniło się do konfliktu między braćmi. Jakub w obawie przed gniewem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Ezaw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 opuścił dom i udał się do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Charanu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do brata swej matki – </a:t>
            </a:r>
            <a:r>
              <a:rPr lang="pl-PL" sz="32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Labana</a:t>
            </a:r>
            <a:r>
              <a:rPr lang="pl-PL" sz="32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endParaRPr lang="pl-PL" sz="3200" b="1" dirty="0" smtClean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6210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2050" y="-137079"/>
            <a:ext cx="9871612" cy="695126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136478"/>
            <a:ext cx="11425880" cy="543392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221949"/>
            <a:ext cx="11425880" cy="526297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pl-PL" sz="2300" dirty="0" smtClean="0">
                <a:solidFill>
                  <a:schemeClr val="bg1"/>
                </a:solidFill>
                <a:latin typeface="Georgia" panose="02040502050405020303" pitchFamily="18" charset="0"/>
              </a:rPr>
              <a:t>„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Kiedy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Jakub wyszedłszy z Beer-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Szeby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wędrował do </a:t>
            </a:r>
            <a:r>
              <a:rPr lang="pl-PL" sz="2400" dirty="0" err="1">
                <a:solidFill>
                  <a:schemeClr val="bg1"/>
                </a:solidFill>
                <a:latin typeface="Georgia" panose="02040502050405020303" pitchFamily="18" charset="0"/>
              </a:rPr>
              <a:t>Charanu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, 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trafił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na jakieś miejsce i tam się zatrzymał na nocleg,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gdy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słońce już zaszło. Wziął więc z tego miejsca kamień i podłożył go sobie pod głowę, układając się do snu na tym właśnie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miejscu.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We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śnie ujrzał drabinę opartą na ziemi, sięgającą swym wierzchołkiem nieba, oraz aniołów Bożych, którzy wchodzili w górę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schodzili na dół. 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oto Pan stał na jej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szczycie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 i mówił: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jestem Pan, Bóg Abrahama i Bóg Izaaka. Ziemię, na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której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leżysz, oddaję tobie i twemu potomstwu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.</a:t>
            </a:r>
            <a:r>
              <a:rPr lang="pl-PL" sz="2400" b="1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A potomstwo twe będzie tak liczne jak proch ziemi, ty zaś rozprzestrzenisz się na zachód i na wschód, na północ i na południe; wszystkie plemiona ziemi otrzymają błogosławieństwo przez ciebie i przez twych potomków. 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jestem z tobą i będę cię strzegł, gdziekolwiek się udasz;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/>
            </a:r>
            <a:b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potem sprowadzę cię do tego kraju. Bo nie opuszczę cię, dopóki nie spełnię tego, co ci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obiecuję.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 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gdy Jakub zbudził się ze snu, pomyślał: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Prawdziwie </a:t>
            </a:r>
            <a:r>
              <a:rPr lang="pl-PL" sz="2400" dirty="0">
                <a:solidFill>
                  <a:schemeClr val="bg1"/>
                </a:solidFill>
                <a:latin typeface="Georgia" panose="02040502050405020303" pitchFamily="18" charset="0"/>
              </a:rPr>
              <a:t>Pan jest na tym miejscu, a ja nie </a:t>
            </a:r>
            <a:r>
              <a:rPr lang="pl-PL" sz="2400" dirty="0" smtClean="0">
                <a:solidFill>
                  <a:schemeClr val="bg1"/>
                </a:solidFill>
                <a:latin typeface="Georgia" panose="02040502050405020303" pitchFamily="18" charset="0"/>
              </a:rPr>
              <a:t>wiedziałem”.</a:t>
            </a:r>
          </a:p>
          <a:p>
            <a:pPr algn="ctr"/>
            <a:r>
              <a:rPr lang="pl-PL" sz="2400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[Rdz 28, 10-16]</a:t>
            </a:r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4537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000" y="12356"/>
            <a:ext cx="3429000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18" y="247650"/>
            <a:ext cx="7996882" cy="5635773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18" y="368154"/>
            <a:ext cx="7996881" cy="4832092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pPr marL="514350" indent="-514350">
              <a:buAutoNum type="arabicPeriod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Drabina łącząca niebo z ziemią ze snu Jakuba, wskazuje na rozpoczynającą się jego wewnętrzną przemianę. 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marL="514350" indent="-514350">
              <a:buAutoNum type="arabicPeriod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Jakub wychodząc z </a:t>
            </a:r>
            <a:r>
              <a:rPr lang="pl-PL" sz="2800" dirty="0" err="1" smtClean="0">
                <a:solidFill>
                  <a:schemeClr val="bg1"/>
                </a:solidFill>
                <a:latin typeface="Georgia" panose="02040502050405020303" pitchFamily="18" charset="0"/>
              </a:rPr>
              <a:t>Kanaanu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, podjął też wędrówkę na poziomie duchowym, polegającą na stopniowym wznoszeniu się ku dobru </a:t>
            </a:r>
            <a:b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i uczciwości. Patriarcha uwierzył, że w dążeniu do Boga można liczyć na pomoc z nieba.</a:t>
            </a:r>
          </a:p>
          <a:p>
            <a:pPr marL="514350" indent="-514350">
              <a:buAutoNum type="arabicPeriod"/>
            </a:pP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Aniołowie zanoszą Bogu ludzkie </a:t>
            </a:r>
            <a:r>
              <a:rPr lang="pl-PL" sz="2800" smtClean="0">
                <a:solidFill>
                  <a:schemeClr val="bg1"/>
                </a:solidFill>
                <a:latin typeface="Georgia" panose="02040502050405020303" pitchFamily="18" charset="0"/>
              </a:rPr>
              <a:t>modlitwy </a:t>
            </a:r>
            <a:br>
              <a:rPr lang="pl-PL" sz="2800" smtClean="0">
                <a:solidFill>
                  <a:schemeClr val="bg1"/>
                </a:solidFill>
                <a:latin typeface="Georgia" panose="02040502050405020303" pitchFamily="18" charset="0"/>
              </a:rPr>
            </a:br>
            <a:r>
              <a:rPr lang="pl-PL" sz="2800" smtClean="0">
                <a:solidFill>
                  <a:schemeClr val="bg1"/>
                </a:solidFill>
                <a:latin typeface="Georgia" panose="02040502050405020303" pitchFamily="18" charset="0"/>
              </a:rPr>
              <a:t>i </a:t>
            </a:r>
            <a:r>
              <a:rPr lang="pl-PL" sz="2800" dirty="0" smtClean="0">
                <a:solidFill>
                  <a:schemeClr val="bg1"/>
                </a:solidFill>
                <a:latin typeface="Georgia" panose="02040502050405020303" pitchFamily="18" charset="0"/>
              </a:rPr>
              <a:t>ofiary;  są przewodnikami i obrońcami na zawiłych drogach ludzkiego życia.</a:t>
            </a:r>
            <a:endParaRPr lang="pl-PL" sz="2800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2" name="Prostokąt 11">
            <a:hlinkClick r:id="rId5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9031705" y="-529229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4831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455" y="40361"/>
            <a:ext cx="12192000" cy="7239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228600"/>
            <a:ext cx="11425880" cy="5307686"/>
          </a:xfrm>
          <a:prstGeom prst="rect">
            <a:avLst/>
          </a:prstGeom>
          <a:solidFill>
            <a:srgbClr val="FC611C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2" name="Prostokąt 11">
            <a:hlinkClick r:id="" action="ppaction://hlinkshowjump?jump=nextslide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632255" y="365125"/>
            <a:ext cx="10721545" cy="1051495"/>
          </a:xfrm>
        </p:spPr>
        <p:txBody>
          <a:bodyPr/>
          <a:lstStyle/>
          <a:p>
            <a:r>
              <a:rPr lang="pl-PL" b="1" dirty="0" smtClean="0">
                <a:solidFill>
                  <a:prstClr val="white"/>
                </a:solidFill>
                <a:latin typeface="Georgia" panose="02040502050405020303" pitchFamily="18" charset="0"/>
              </a:rPr>
              <a:t>Księga Rodzaju </a:t>
            </a:r>
            <a:r>
              <a:rPr lang="pl-PL" b="1" dirty="0">
                <a:solidFill>
                  <a:prstClr val="white"/>
                </a:solidFill>
                <a:latin typeface="Georgia" panose="02040502050405020303" pitchFamily="18" charset="0"/>
              </a:rPr>
              <a:t>32, </a:t>
            </a:r>
            <a:r>
              <a:rPr lang="pl-PL" b="1" dirty="0" smtClean="0">
                <a:solidFill>
                  <a:prstClr val="white"/>
                </a:solidFill>
                <a:latin typeface="Georgia" panose="02040502050405020303" pitchFamily="18" charset="0"/>
              </a:rPr>
              <a:t>25-30</a:t>
            </a:r>
            <a:endParaRPr lang="pl-PL" dirty="0"/>
          </a:p>
        </p:txBody>
      </p:sp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>
          <a:xfrm>
            <a:off x="632256" y="1257300"/>
            <a:ext cx="11207320" cy="4278986"/>
          </a:xfrm>
        </p:spPr>
        <p:txBody>
          <a:bodyPr>
            <a:normAutofit fontScale="92500"/>
          </a:bodyPr>
          <a:lstStyle/>
          <a:p>
            <a:pPr marL="0" lv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Gdy zaś wrócił i został sam jeden, </a:t>
            </a:r>
            <a:r>
              <a:rPr lang="pl-PL" sz="2400" dirty="0" smtClean="0">
                <a:solidFill>
                  <a:prstClr val="white"/>
                </a:solidFill>
                <a:latin typeface="Georgia" panose="02040502050405020303" pitchFamily="18" charset="0"/>
              </a:rPr>
              <a:t>ktoś </a:t>
            </a: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zmagał się z nim aż do wschodu jutrzenki</a:t>
            </a:r>
            <a:r>
              <a:rPr lang="pl-PL" sz="2400">
                <a:solidFill>
                  <a:prstClr val="white"/>
                </a:solidFill>
                <a:latin typeface="Georgia" panose="02040502050405020303" pitchFamily="18" charset="0"/>
              </a:rPr>
              <a:t>, </a:t>
            </a:r>
            <a:r>
              <a:rPr lang="pl-PL" sz="2400" smtClean="0">
                <a:solidFill>
                  <a:prstClr val="white"/>
                </a:solidFill>
                <a:latin typeface="Georgia" panose="02040502050405020303" pitchFamily="18" charset="0"/>
              </a:rPr>
              <a:t/>
            </a:r>
            <a:br>
              <a:rPr lang="pl-PL" sz="2400" smtClean="0">
                <a:solidFill>
                  <a:prstClr val="white"/>
                </a:solidFill>
                <a:latin typeface="Georgia" panose="02040502050405020303" pitchFamily="18" charset="0"/>
              </a:rPr>
            </a:br>
            <a:r>
              <a:rPr lang="pl-PL" sz="2400" smtClean="0">
                <a:solidFill>
                  <a:prstClr val="white"/>
                </a:solidFill>
                <a:latin typeface="Georgia" panose="02040502050405020303" pitchFamily="18" charset="0"/>
              </a:rPr>
              <a:t>a </a:t>
            </a: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widząc, że nie może go pokonać, dotknął jego stawu biodrowego i wywichnął Jakubowi ten staw podczas zmagania się z nim. A wreszcie rzekł: Puść mnie, bo już wschodzi zorza! Jakub odpowiedział: Nie puszczę cię, dopóki </a:t>
            </a:r>
            <a:r>
              <a:rPr lang="pl-PL" sz="2400" dirty="0" smtClean="0">
                <a:solidFill>
                  <a:prstClr val="white"/>
                </a:solidFill>
                <a:latin typeface="Georgia" panose="02040502050405020303" pitchFamily="18" charset="0"/>
              </a:rPr>
              <a:t>mi </a:t>
            </a: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nie pobłogosławisz!</a:t>
            </a:r>
            <a:r>
              <a:rPr lang="pl-PL" sz="2400" b="1" dirty="0">
                <a:solidFill>
                  <a:prstClr val="white"/>
                </a:solidFill>
                <a:latin typeface="Georgia" panose="02040502050405020303" pitchFamily="18" charset="0"/>
              </a:rPr>
              <a:t> </a:t>
            </a: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Wtedy [tamten] go zapytał: Jakie masz imię? On zaś rzekł: </a:t>
            </a:r>
            <a:r>
              <a:rPr lang="pl-PL" sz="2400" dirty="0" smtClean="0">
                <a:solidFill>
                  <a:prstClr val="white"/>
                </a:solidFill>
                <a:latin typeface="Georgia" panose="02040502050405020303" pitchFamily="18" charset="0"/>
              </a:rPr>
              <a:t>Jakub</a:t>
            </a: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. Powiedział: Odtąd nie będziesz </a:t>
            </a:r>
            <a:r>
              <a:rPr lang="pl-PL" sz="2400" dirty="0" smtClean="0">
                <a:solidFill>
                  <a:prstClr val="white"/>
                </a:solidFill>
                <a:latin typeface="Georgia" panose="02040502050405020303" pitchFamily="18" charset="0"/>
              </a:rPr>
              <a:t>się </a:t>
            </a: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zwał Jakub, lecz Izrael, bo walczyłeś </a:t>
            </a:r>
            <a:r>
              <a:rPr lang="pl-PL" sz="2400" dirty="0" smtClean="0">
                <a:solidFill>
                  <a:prstClr val="white"/>
                </a:solidFill>
                <a:latin typeface="Georgia" panose="02040502050405020303" pitchFamily="18" charset="0"/>
              </a:rPr>
              <a:t>z </a:t>
            </a: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Bogiem i z ludźmi, </a:t>
            </a:r>
            <a:r>
              <a:rPr lang="pl-PL" sz="2400" dirty="0" smtClean="0">
                <a:solidFill>
                  <a:prstClr val="white"/>
                </a:solidFill>
                <a:latin typeface="Georgia" panose="02040502050405020303" pitchFamily="18" charset="0"/>
              </a:rPr>
              <a:t>i zwyciężyłeś</a:t>
            </a: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. Potem Jakub rzekł: Powiedz mi, proszę, jakie jest Twe imię? Ale on odpowiedział: Czemu pytasz mnie o imię? </a:t>
            </a:r>
            <a:b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</a:br>
            <a:r>
              <a:rPr lang="pl-PL" sz="2400" dirty="0">
                <a:solidFill>
                  <a:prstClr val="white"/>
                </a:solidFill>
                <a:latin typeface="Georgia" panose="02040502050405020303" pitchFamily="18" charset="0"/>
              </a:rPr>
              <a:t>I pobłogosławił go na owym miejscu</a:t>
            </a:r>
            <a:r>
              <a:rPr lang="pl-PL" sz="2400" dirty="0">
                <a:solidFill>
                  <a:prstClr val="black"/>
                </a:solidFill>
              </a:rPr>
              <a:t>.</a:t>
            </a:r>
          </a:p>
          <a:p>
            <a:pPr algn="just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381147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3766">
            <a:off x="3223270" y="-1347827"/>
            <a:ext cx="5745460" cy="9553654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461320" y="136478"/>
            <a:ext cx="11425880" cy="5433924"/>
          </a:xfrm>
          <a:prstGeom prst="rect">
            <a:avLst/>
          </a:prstGeom>
          <a:solidFill>
            <a:srgbClr val="FC611C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461320" y="729781"/>
            <a:ext cx="1142588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To całonocne zmaganie Jakuba z tajemniczą postacią, która okazuje się być samym Bogiem, interpretuje się jako modlitwę – pełną dramatyzmu wynikającego z głębokiej wiary i niezwykłej żarliwości.</a:t>
            </a:r>
          </a:p>
          <a:p>
            <a:pPr algn="ctr"/>
            <a:endParaRPr lang="pl-PL" sz="3000" dirty="0">
              <a:solidFill>
                <a:schemeClr val="bg1"/>
              </a:solidFill>
              <a:latin typeface="Georgia" panose="02040502050405020303" pitchFamily="18" charset="0"/>
            </a:endParaRPr>
          </a:p>
          <a:p>
            <a:pPr algn="just"/>
            <a:r>
              <a:rPr lang="pl-PL" sz="3000" dirty="0" smtClean="0">
                <a:solidFill>
                  <a:schemeClr val="bg1"/>
                </a:solidFill>
                <a:latin typeface="Georgia" panose="02040502050405020303" pitchFamily="18" charset="0"/>
              </a:rPr>
              <a:t>Sens imienia Izrael – „Bóg walczy” – odnosi się nie tylko do przeżywanej przez Jakuba walki duchowej. Jest ono także wyrazem wiary i zapewnieniem, że Bóg będzie walczył o dobro swego ludu.</a:t>
            </a:r>
          </a:p>
        </p:txBody>
      </p:sp>
      <p:sp>
        <p:nvSpPr>
          <p:cNvPr id="12" name="Prostokąt 11">
            <a:hlinkClick r:id="rId4" action="ppaction://hlinksldjump"/>
          </p:cNvPr>
          <p:cNvSpPr/>
          <p:nvPr/>
        </p:nvSpPr>
        <p:spPr>
          <a:xfrm>
            <a:off x="10090484" y="5809760"/>
            <a:ext cx="1796716" cy="965266"/>
          </a:xfrm>
          <a:prstGeom prst="rect">
            <a:avLst/>
          </a:prstGeom>
          <a:solidFill>
            <a:srgbClr val="FC611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2800" dirty="0" smtClean="0">
                <a:latin typeface="Georgia" panose="02040502050405020303" pitchFamily="18" charset="0"/>
              </a:rPr>
              <a:t>Kliknij</a:t>
            </a:r>
            <a:endParaRPr lang="pl-PL" sz="28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244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6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4" y="678027"/>
            <a:ext cx="11139615" cy="45140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Podręcznik dla klasy siódmej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</a:t>
            </a:r>
            <a:b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</a:b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s. 36-37.</a:t>
            </a:r>
          </a:p>
          <a:p>
            <a:endParaRPr lang="pl-PL" sz="1000" dirty="0" smtClean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Spotkanie ze Słowem. Poradnik metodyczny. Siódma klasa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 red. ks. prof. J. Szpet, D. Jackowiak. Wydawnictwo Święty Wojciech, Poznań 2011, s. 50-52.</a:t>
            </a:r>
          </a:p>
          <a:p>
            <a:endParaRPr lang="pl-PL" sz="1600" dirty="0">
              <a:latin typeface="Arial" pitchFamily="34" charset="0"/>
              <a:ea typeface="Fira Sans" pitchFamily="34" charset="0"/>
              <a:cs typeface="Arial" pitchFamily="34" charset="0"/>
            </a:endParaRPr>
          </a:p>
          <a:p>
            <a:endParaRPr lang="pl-PL" sz="24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4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Święty Wojciech Dom Medialny, pixabay.com</a:t>
            </a:r>
            <a:endParaRPr lang="pl-PL" sz="3200" dirty="0"/>
          </a:p>
        </p:txBody>
      </p:sp>
    </p:spTree>
    <p:extLst>
      <p:ext uri="{BB962C8B-B14F-4D97-AF65-F5344CB8AC3E}">
        <p14:creationId xmlns:p14="http://schemas.microsoft.com/office/powerpoint/2010/main" val="3838211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2605</TotalTime>
  <Words>342</Words>
  <Application>Microsoft Office PowerPoint</Application>
  <PresentationFormat>Panoramiczny</PresentationFormat>
  <Paragraphs>44</Paragraphs>
  <Slides>11</Slides>
  <Notes>1</Notes>
  <HiddenSlides>0</HiddenSlides>
  <MMClips>0</MMClips>
  <ScaleCrop>false</ScaleCrop>
  <HeadingPairs>
    <vt:vector size="6" baseType="variant">
      <vt:variant>
        <vt:lpstr>Używane czcionki</vt:lpstr>
      </vt:variant>
      <vt:variant>
        <vt:i4>5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Fira Sans</vt:lpstr>
      <vt:lpstr>Georgia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Księga Rodzaju 32, 25-30</vt:lpstr>
      <vt:lpstr>Prezentacja programu PowerPoint</vt:lpstr>
      <vt:lpstr>Prezentacja programu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317</cp:revision>
  <dcterms:created xsi:type="dcterms:W3CDTF">2017-07-14T09:59:13Z</dcterms:created>
  <dcterms:modified xsi:type="dcterms:W3CDTF">2018-11-29T16:29:54Z</dcterms:modified>
</cp:coreProperties>
</file>