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8" r:id="rId4"/>
    <p:sldId id="298" r:id="rId5"/>
    <p:sldId id="304" r:id="rId6"/>
    <p:sldId id="308" r:id="rId7"/>
    <p:sldId id="300" r:id="rId8"/>
    <p:sldId id="299" r:id="rId9"/>
    <p:sldId id="310" r:id="rId10"/>
    <p:sldId id="309" r:id="rId11"/>
    <p:sldId id="293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611C"/>
    <a:srgbClr val="FF5050"/>
    <a:srgbClr val="FFCC00"/>
    <a:srgbClr val="FFD966"/>
    <a:srgbClr val="C10B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9645" autoAdjust="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60E4A-EB76-4AEE-8A18-D3B52B34C639}" type="datetimeFigureOut">
              <a:rPr lang="pl-PL" smtClean="0"/>
              <a:t>29.11.2018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7D1B9-375F-4E56-B289-DC70B5E617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6857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7D1B9-375F-4E56-B289-DC70B5E61700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3472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29.11.2018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983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29.11.2018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733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29.11.2018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145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29.11.2018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511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29.11.2018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819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29.11.2018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065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29.11.2018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865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29.11.2018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436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29.11.2018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471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29.11.2018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409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29.11.2018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123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D21E8-67DD-4C8C-BEED-881BBFE87786}" type="datetimeFigureOut">
              <a:rPr lang="pl-PL" smtClean="0"/>
              <a:pPr/>
              <a:t>29.11.2018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809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1559054"/>
            <a:ext cx="9144000" cy="1655762"/>
          </a:xfrm>
        </p:spPr>
        <p:txBody>
          <a:bodyPr/>
          <a:lstStyle/>
          <a:p>
            <a:r>
              <a:rPr lang="pl-PL" sz="60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PREZENTACJA DLA KLASY 7 SP</a:t>
            </a:r>
          </a:p>
          <a:p>
            <a:r>
              <a:rPr lang="pl-PL" sz="60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DO LEKCJI 14</a:t>
            </a:r>
            <a:endParaRPr lang="pl-PL" sz="6000" baseline="30000" dirty="0" smtClean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1676400" y="3700936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800" b="1" baseline="30000" dirty="0" smtClean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5000368" y="2940908"/>
            <a:ext cx="2199502" cy="90616"/>
          </a:xfrm>
          <a:prstGeom prst="rect">
            <a:avLst/>
          </a:prstGeom>
          <a:solidFill>
            <a:srgbClr val="C10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958" y="5642919"/>
            <a:ext cx="1934083" cy="609728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-1" y="3414715"/>
            <a:ext cx="1219199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300" b="1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JAKUB – PRAOJCIEC PLEMION IZRAELSKICH</a:t>
            </a:r>
          </a:p>
        </p:txBody>
      </p:sp>
    </p:spTree>
    <p:extLst>
      <p:ext uri="{BB962C8B-B14F-4D97-AF65-F5344CB8AC3E}">
        <p14:creationId xmlns:p14="http://schemas.microsoft.com/office/powerpoint/2010/main" val="39041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766">
            <a:off x="3223270" y="-1347827"/>
            <a:ext cx="5745460" cy="9553654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461320" y="136478"/>
            <a:ext cx="11425880" cy="5433924"/>
          </a:xfrm>
          <a:prstGeom prst="rect">
            <a:avLst/>
          </a:prstGeom>
          <a:solidFill>
            <a:srgbClr val="FC611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461320" y="729781"/>
            <a:ext cx="114258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To całonocne zmaganie Jakuba z tajemniczą postacią, która okazuje się być samym Bogiem, interpretuje się jako modlitwę – pełną dramatyzmu wynikającego z głębokiej wiary i niezwykłej żarliwości.</a:t>
            </a:r>
          </a:p>
          <a:p>
            <a:pPr algn="ctr"/>
            <a:endParaRPr lang="pl-PL" sz="30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just"/>
            <a:r>
              <a:rPr lang="pl-PL" sz="3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Sens imienia Izrael – „Bóg walczy” – odnosi się nie tylko do przeżywanej przez Jakuba walki duchowej. Jest ono także wyrazem wiary i zapewnieniem, że Bóg będzie walczył o dobro swego ludu.</a:t>
            </a:r>
          </a:p>
        </p:txBody>
      </p:sp>
      <p:sp>
        <p:nvSpPr>
          <p:cNvPr id="12" name="Prostokąt 11">
            <a:hlinkClick r:id="rId4" action="ppaction://hlinksldjump"/>
          </p:cNvPr>
          <p:cNvSpPr/>
          <p:nvPr/>
        </p:nvSpPr>
        <p:spPr>
          <a:xfrm>
            <a:off x="10090484" y="5809760"/>
            <a:ext cx="1796716" cy="965266"/>
          </a:xfrm>
          <a:prstGeom prst="rect">
            <a:avLst/>
          </a:prstGeom>
          <a:solidFill>
            <a:srgbClr val="FC611C">
              <a:alpha val="7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 smtClean="0">
                <a:latin typeface="Georgia" panose="02040502050405020303" pitchFamily="18" charset="0"/>
              </a:rPr>
              <a:t>Kliknij</a:t>
            </a:r>
            <a:endParaRPr lang="pl-PL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44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5" y="6193306"/>
            <a:ext cx="622780" cy="6227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9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32254" y="678027"/>
            <a:ext cx="11139615" cy="4514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BIBLIOGRAFIA</a:t>
            </a:r>
            <a:endParaRPr lang="pl-PL" sz="40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2400" i="1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Spotkanie ze Słowem. Podręcznik dla klasy siódmej szkoły podstawowej</a:t>
            </a:r>
            <a:r>
              <a:rPr lang="pl-PL" sz="2400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, red. ks. prof. J. Szpet, D. Jackowiak. Wydawnictwo Święty Wojciech, Poznań 2011, </a:t>
            </a:r>
            <a:br>
              <a:rPr lang="pl-PL" sz="2400" dirty="0" smtClean="0">
                <a:latin typeface="Arial" pitchFamily="34" charset="0"/>
                <a:ea typeface="Fira Sans" pitchFamily="34" charset="0"/>
                <a:cs typeface="Arial" pitchFamily="34" charset="0"/>
              </a:rPr>
            </a:br>
            <a:r>
              <a:rPr lang="pl-PL" sz="2400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s. 36-37.</a:t>
            </a:r>
          </a:p>
          <a:p>
            <a:endParaRPr lang="pl-PL" sz="1000" dirty="0" smtClean="0">
              <a:latin typeface="Arial" pitchFamily="34" charset="0"/>
              <a:ea typeface="Fira Sans" pitchFamily="34" charset="0"/>
              <a:cs typeface="Arial" pitchFamily="34" charset="0"/>
            </a:endParaRPr>
          </a:p>
          <a:p>
            <a:r>
              <a:rPr lang="pl-PL" sz="2400" i="1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Spotkanie ze Słowem. Poradnik metodyczny. Siódma klasa szkoły podstawowej</a:t>
            </a:r>
            <a:r>
              <a:rPr lang="pl-PL" sz="2400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, red. ks. prof. J. Szpet, D. Jackowiak. Wydawnictwo Święty Wojciech, Poznań 2011, s. 50-52.</a:t>
            </a:r>
          </a:p>
          <a:p>
            <a:endParaRPr lang="pl-PL" sz="1600" dirty="0">
              <a:latin typeface="Arial" pitchFamily="34" charset="0"/>
              <a:ea typeface="Fira Sans" pitchFamily="34" charset="0"/>
              <a:cs typeface="Arial" pitchFamily="34" charset="0"/>
            </a:endParaRPr>
          </a:p>
          <a:p>
            <a:endParaRPr lang="pl-PL" sz="2400" baseline="30000" dirty="0" smtClean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endParaRPr lang="pl-PL" sz="24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4000" b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FOTOGRAFIE</a:t>
            </a:r>
            <a:endParaRPr lang="pl-PL" sz="32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32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Święty Wojciech Dom Medialny, pixabay.com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383821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156" y="199588"/>
            <a:ext cx="8915400" cy="6277926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5305168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103" y="6260756"/>
            <a:ext cx="1445053" cy="433516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0" y="934793"/>
            <a:ext cx="12195712" cy="802361"/>
          </a:xfrm>
          <a:prstGeom prst="rect">
            <a:avLst/>
          </a:prstGeom>
          <a:solidFill>
            <a:srgbClr val="FC611C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0" y="1159666"/>
            <a:ext cx="12195712" cy="57748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6000" b="1" dirty="0" smtClean="0">
                <a:solidFill>
                  <a:schemeClr val="bg1"/>
                </a:solidFill>
                <a:latin typeface="Arial" pitchFamily="34" charset="0"/>
                <a:ea typeface="Fira Sans" pitchFamily="34" charset="0"/>
                <a:cs typeface="Arial" pitchFamily="34" charset="0"/>
              </a:rPr>
              <a:t>JAKUB – PRAOJCIEC PLEMION IZRAELSKICH</a:t>
            </a:r>
            <a:endParaRPr lang="pl-PL" sz="2900" b="1" dirty="0">
              <a:solidFill>
                <a:schemeClr val="bg1"/>
              </a:solidFill>
              <a:latin typeface="Arial" pitchFamily="34" charset="0"/>
              <a:ea typeface="Fira Sans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51" y="500091"/>
            <a:ext cx="11269360" cy="7947246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8" name="Prostokąt 7">
            <a:hlinkClick r:id="rId4" action="ppaction://hlinksldjump"/>
          </p:cNvPr>
          <p:cNvSpPr/>
          <p:nvPr/>
        </p:nvSpPr>
        <p:spPr>
          <a:xfrm>
            <a:off x="467871" y="786045"/>
            <a:ext cx="5566610" cy="2354100"/>
          </a:xfrm>
          <a:prstGeom prst="rect">
            <a:avLst/>
          </a:prstGeom>
          <a:solidFill>
            <a:srgbClr val="FC611C">
              <a:alpha val="8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800" dirty="0" smtClean="0">
                <a:latin typeface="Georgia" panose="02040502050405020303" pitchFamily="18" charset="0"/>
              </a:rPr>
              <a:t>Jakub i </a:t>
            </a:r>
            <a:r>
              <a:rPr lang="pl-PL" sz="4800" dirty="0" err="1" smtClean="0">
                <a:latin typeface="Georgia" panose="02040502050405020303" pitchFamily="18" charset="0"/>
              </a:rPr>
              <a:t>Ezaw</a:t>
            </a:r>
            <a:endParaRPr lang="pl-PL" sz="4800" dirty="0">
              <a:latin typeface="Georgia" panose="02040502050405020303" pitchFamily="18" charset="0"/>
            </a:endParaRPr>
          </a:p>
        </p:txBody>
      </p:sp>
      <p:sp>
        <p:nvSpPr>
          <p:cNvPr id="12" name="Prostokąt 11">
            <a:hlinkClick r:id="rId5" action="ppaction://hlinksldjump"/>
          </p:cNvPr>
          <p:cNvSpPr/>
          <p:nvPr/>
        </p:nvSpPr>
        <p:spPr>
          <a:xfrm>
            <a:off x="6392780" y="786045"/>
            <a:ext cx="5566610" cy="2354100"/>
          </a:xfrm>
          <a:prstGeom prst="rect">
            <a:avLst/>
          </a:prstGeom>
          <a:solidFill>
            <a:srgbClr val="FC611C">
              <a:alpha val="8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dirty="0" smtClean="0">
                <a:latin typeface="Georgia" panose="02040502050405020303" pitchFamily="18" charset="0"/>
              </a:rPr>
              <a:t>Nieuczciwa droga zdobycia dziedzictwa</a:t>
            </a:r>
            <a:endParaRPr lang="pl-PL" sz="4400" dirty="0">
              <a:latin typeface="Georgia" panose="02040502050405020303" pitchFamily="18" charset="0"/>
            </a:endParaRPr>
          </a:p>
        </p:txBody>
      </p:sp>
      <p:sp>
        <p:nvSpPr>
          <p:cNvPr id="15" name="Prostokąt 14">
            <a:hlinkClick r:id="rId6" action="ppaction://hlinksldjump"/>
          </p:cNvPr>
          <p:cNvSpPr/>
          <p:nvPr/>
        </p:nvSpPr>
        <p:spPr>
          <a:xfrm>
            <a:off x="467871" y="3296664"/>
            <a:ext cx="5566610" cy="2354100"/>
          </a:xfrm>
          <a:prstGeom prst="rect">
            <a:avLst/>
          </a:prstGeom>
          <a:solidFill>
            <a:srgbClr val="FC611C">
              <a:alpha val="8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800" dirty="0" smtClean="0">
                <a:latin typeface="Georgia" panose="02040502050405020303" pitchFamily="18" charset="0"/>
              </a:rPr>
              <a:t>Sen Jakuba</a:t>
            </a:r>
            <a:endParaRPr lang="pl-PL" sz="4800" dirty="0">
              <a:latin typeface="Georgia" panose="02040502050405020303" pitchFamily="18" charset="0"/>
            </a:endParaRPr>
          </a:p>
        </p:txBody>
      </p:sp>
      <p:sp>
        <p:nvSpPr>
          <p:cNvPr id="17" name="Prostokąt 16">
            <a:hlinkClick r:id="rId7" action="ppaction://hlinksldjump"/>
          </p:cNvPr>
          <p:cNvSpPr/>
          <p:nvPr/>
        </p:nvSpPr>
        <p:spPr>
          <a:xfrm>
            <a:off x="6392780" y="3296664"/>
            <a:ext cx="5566610" cy="2354100"/>
          </a:xfrm>
          <a:prstGeom prst="rect">
            <a:avLst/>
          </a:prstGeom>
          <a:solidFill>
            <a:srgbClr val="FC611C">
              <a:alpha val="8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800" dirty="0" smtClean="0">
                <a:latin typeface="Georgia" panose="02040502050405020303" pitchFamily="18" charset="0"/>
              </a:rPr>
              <a:t> Walka Jakuba </a:t>
            </a:r>
            <a:br>
              <a:rPr lang="pl-PL" sz="4800" dirty="0" smtClean="0">
                <a:latin typeface="Georgia" panose="02040502050405020303" pitchFamily="18" charset="0"/>
              </a:rPr>
            </a:br>
            <a:r>
              <a:rPr lang="pl-PL" sz="4800" dirty="0" smtClean="0">
                <a:latin typeface="Georgia" panose="02040502050405020303" pitchFamily="18" charset="0"/>
              </a:rPr>
              <a:t>z aniołem</a:t>
            </a:r>
          </a:p>
        </p:txBody>
      </p:sp>
    </p:spTree>
    <p:extLst>
      <p:ext uri="{BB962C8B-B14F-4D97-AF65-F5344CB8AC3E}">
        <p14:creationId xmlns:p14="http://schemas.microsoft.com/office/powerpoint/2010/main" val="7289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48"/>
          <a:stretch/>
        </p:blipFill>
        <p:spPr>
          <a:xfrm>
            <a:off x="6173798" y="-1021028"/>
            <a:ext cx="6018202" cy="7891384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461320" y="375837"/>
            <a:ext cx="5996630" cy="5433923"/>
          </a:xfrm>
          <a:prstGeom prst="rect">
            <a:avLst/>
          </a:prstGeom>
          <a:solidFill>
            <a:srgbClr val="FC611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461320" y="508938"/>
            <a:ext cx="599663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Jakub</a:t>
            </a:r>
            <a:r>
              <a:rPr lang="pl-PL" sz="3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– syn Izaaka i Rebeki, bliźniaczy brat </a:t>
            </a:r>
            <a:r>
              <a:rPr lang="pl-PL" sz="30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Ezawa</a:t>
            </a:r>
            <a:r>
              <a:rPr lang="pl-PL" sz="3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, który przyszedł na świat przed nim. Starszy brat zajmował się myślistwem. Jakub był pasterzem, miał dwie żony i dwunastu synów, od których wzięło początek 12 plemion izraelskich. </a:t>
            </a:r>
          </a:p>
          <a:p>
            <a:pPr algn="ctr"/>
            <a:r>
              <a:rPr lang="pl-PL" sz="3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Drugie imię Jakuba – Izrael, nadane mu przez Boga, stało się nazwą całego narodu.</a:t>
            </a:r>
          </a:p>
        </p:txBody>
      </p:sp>
      <p:sp>
        <p:nvSpPr>
          <p:cNvPr id="8" name="Prostokąt 7">
            <a:hlinkClick r:id="rId4" action="ppaction://hlinksldjump"/>
          </p:cNvPr>
          <p:cNvSpPr/>
          <p:nvPr/>
        </p:nvSpPr>
        <p:spPr>
          <a:xfrm>
            <a:off x="10090484" y="5809760"/>
            <a:ext cx="1796716" cy="965266"/>
          </a:xfrm>
          <a:prstGeom prst="rect">
            <a:avLst/>
          </a:prstGeom>
          <a:solidFill>
            <a:srgbClr val="FC611C">
              <a:alpha val="7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 smtClean="0">
                <a:latin typeface="Georgia" panose="02040502050405020303" pitchFamily="18" charset="0"/>
              </a:rPr>
              <a:t>Kliknij</a:t>
            </a:r>
            <a:endParaRPr lang="pl-PL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24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-35349"/>
            <a:ext cx="9144000" cy="67246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461320" y="151268"/>
            <a:ext cx="11425880" cy="2417463"/>
          </a:xfrm>
          <a:prstGeom prst="rect">
            <a:avLst/>
          </a:prstGeom>
          <a:solidFill>
            <a:srgbClr val="FC611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12" name="Prostokąt 11">
            <a:hlinkClick r:id="rId4" action="ppaction://hlinksldjump"/>
          </p:cNvPr>
          <p:cNvSpPr/>
          <p:nvPr/>
        </p:nvSpPr>
        <p:spPr>
          <a:xfrm>
            <a:off x="10090484" y="5809760"/>
            <a:ext cx="1796716" cy="965266"/>
          </a:xfrm>
          <a:prstGeom prst="rect">
            <a:avLst/>
          </a:prstGeom>
          <a:solidFill>
            <a:srgbClr val="FC611C">
              <a:alpha val="7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 smtClean="0">
                <a:latin typeface="Georgia" panose="02040502050405020303" pitchFamily="18" charset="0"/>
              </a:rPr>
              <a:t>Kliknij</a:t>
            </a:r>
            <a:endParaRPr lang="pl-PL" sz="2800" dirty="0">
              <a:latin typeface="Georgia" panose="02040502050405020303" pitchFamily="18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461320" y="397618"/>
            <a:ext cx="1142588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Pierworodny syn zajmował szczególne miejsce w rodzinie – przygotowywał się do </a:t>
            </a:r>
            <a:r>
              <a:rPr lang="pl-PL" sz="30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zostania</a:t>
            </a:r>
            <a:r>
              <a:rPr lang="pl-PL" sz="3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głową rodu. Miał prawo do podwójnej części spadku, a ojciec przed śmiercią udzielał mu specjalnego błogosławieństwa.</a:t>
            </a:r>
          </a:p>
          <a:p>
            <a:pPr algn="ctr"/>
            <a:endParaRPr lang="pl-PL" sz="30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r>
              <a:rPr lang="pl-PL" sz="3200" dirty="0"/>
              <a:t> </a:t>
            </a:r>
            <a:endParaRPr lang="pl-PL" sz="3000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461320" y="2725250"/>
            <a:ext cx="11425880" cy="2417463"/>
          </a:xfrm>
          <a:prstGeom prst="rect">
            <a:avLst/>
          </a:prstGeom>
          <a:solidFill>
            <a:srgbClr val="FC611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61320" y="2725250"/>
            <a:ext cx="11425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„Gdy </a:t>
            </a:r>
            <a:r>
              <a:rPr lang="pl-PL" sz="2400" dirty="0">
                <a:solidFill>
                  <a:schemeClr val="bg1"/>
                </a:solidFill>
                <a:latin typeface="Georgia" panose="02040502050405020303" pitchFamily="18" charset="0"/>
              </a:rPr>
              <a:t>pewnego razu Jakub gotował jakąś potrawę, nadszedł z pola </a:t>
            </a:r>
            <a:r>
              <a:rPr lang="pl-PL" sz="2400" dirty="0" err="1">
                <a:solidFill>
                  <a:schemeClr val="bg1"/>
                </a:solidFill>
                <a:latin typeface="Georgia" panose="02040502050405020303" pitchFamily="18" charset="0"/>
              </a:rPr>
              <a:t>Ezaw</a:t>
            </a:r>
            <a:r>
              <a:rPr lang="pl-PL" sz="2400" dirty="0">
                <a:solidFill>
                  <a:schemeClr val="bg1"/>
                </a:solidFill>
                <a:latin typeface="Georgia" panose="02040502050405020303" pitchFamily="18" charset="0"/>
              </a:rPr>
              <a:t> bardzo znużony </a:t>
            </a:r>
            <a:r>
              <a:rPr lang="pl-PL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i </a:t>
            </a:r>
            <a:r>
              <a:rPr lang="pl-PL" sz="2400" dirty="0">
                <a:solidFill>
                  <a:schemeClr val="bg1"/>
                </a:solidFill>
                <a:latin typeface="Georgia" panose="02040502050405020303" pitchFamily="18" charset="0"/>
              </a:rPr>
              <a:t>rzekł do Jakuba: «Daj mi choć trochę tej czerwonej potrawy, jestem bowiem znużony». Dlatego nazwano go </a:t>
            </a:r>
            <a:r>
              <a:rPr lang="pl-PL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Edom.</a:t>
            </a:r>
            <a:r>
              <a:rPr lang="pl-PL" sz="2400" dirty="0">
                <a:solidFill>
                  <a:schemeClr val="bg1"/>
                </a:solidFill>
                <a:latin typeface="Georgia" panose="02040502050405020303" pitchFamily="18" charset="0"/>
              </a:rPr>
              <a:t> </a:t>
            </a:r>
            <a:r>
              <a:rPr lang="pl-PL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Jakub </a:t>
            </a:r>
            <a:r>
              <a:rPr lang="pl-PL" sz="2400" dirty="0">
                <a:solidFill>
                  <a:schemeClr val="bg1"/>
                </a:solidFill>
                <a:latin typeface="Georgia" panose="02040502050405020303" pitchFamily="18" charset="0"/>
              </a:rPr>
              <a:t>odpowiedział: </a:t>
            </a:r>
            <a:r>
              <a:rPr lang="pl-PL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Odstąp </a:t>
            </a:r>
            <a:r>
              <a:rPr lang="pl-PL" sz="2400" dirty="0">
                <a:solidFill>
                  <a:schemeClr val="bg1"/>
                </a:solidFill>
                <a:latin typeface="Georgia" panose="02040502050405020303" pitchFamily="18" charset="0"/>
              </a:rPr>
              <a:t>mi </a:t>
            </a:r>
            <a:r>
              <a:rPr lang="pl-PL" sz="2400" dirty="0" err="1">
                <a:solidFill>
                  <a:schemeClr val="bg1"/>
                </a:solidFill>
                <a:latin typeface="Georgia" panose="02040502050405020303" pitchFamily="18" charset="0"/>
              </a:rPr>
              <a:t>najprzód</a:t>
            </a:r>
            <a:r>
              <a:rPr lang="pl-PL" sz="2400" dirty="0">
                <a:solidFill>
                  <a:schemeClr val="bg1"/>
                </a:solidFill>
                <a:latin typeface="Georgia" panose="02040502050405020303" pitchFamily="18" charset="0"/>
              </a:rPr>
              <a:t> twój przywilej pierworodztwa</a:t>
            </a:r>
            <a:r>
              <a:rPr lang="pl-PL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!</a:t>
            </a:r>
            <a:r>
              <a:rPr lang="pl-PL" sz="2400" dirty="0">
                <a:solidFill>
                  <a:schemeClr val="bg1"/>
                </a:solidFill>
                <a:latin typeface="Georgia" panose="02040502050405020303" pitchFamily="18" charset="0"/>
              </a:rPr>
              <a:t> </a:t>
            </a:r>
            <a:r>
              <a:rPr lang="pl-PL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Rzekł </a:t>
            </a:r>
            <a:r>
              <a:rPr lang="pl-PL" sz="2400" dirty="0" err="1">
                <a:solidFill>
                  <a:schemeClr val="bg1"/>
                </a:solidFill>
                <a:latin typeface="Georgia" panose="02040502050405020303" pitchFamily="18" charset="0"/>
              </a:rPr>
              <a:t>Ezaw</a:t>
            </a:r>
            <a:r>
              <a:rPr lang="pl-PL" sz="2400" dirty="0">
                <a:solidFill>
                  <a:schemeClr val="bg1"/>
                </a:solidFill>
                <a:latin typeface="Georgia" panose="02040502050405020303" pitchFamily="18" charset="0"/>
              </a:rPr>
              <a:t>: </a:t>
            </a:r>
            <a:r>
              <a:rPr lang="pl-PL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Skoro </a:t>
            </a:r>
            <a:r>
              <a:rPr lang="pl-PL" sz="2400" dirty="0">
                <a:solidFill>
                  <a:schemeClr val="bg1"/>
                </a:solidFill>
                <a:latin typeface="Georgia" panose="02040502050405020303" pitchFamily="18" charset="0"/>
              </a:rPr>
              <a:t>niemal umieram </a:t>
            </a:r>
            <a:r>
              <a:rPr lang="pl-PL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pl-PL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pl-PL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[</a:t>
            </a:r>
            <a:r>
              <a:rPr lang="pl-PL" sz="2400" dirty="0">
                <a:solidFill>
                  <a:schemeClr val="bg1"/>
                </a:solidFill>
                <a:latin typeface="Georgia" panose="02040502050405020303" pitchFamily="18" charset="0"/>
              </a:rPr>
              <a:t>z głodu], cóż mi po pierworodztwie</a:t>
            </a:r>
            <a:r>
              <a:rPr lang="pl-PL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?</a:t>
            </a:r>
            <a:r>
              <a:rPr lang="pl-PL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 </a:t>
            </a:r>
            <a:r>
              <a:rPr lang="pl-PL" sz="2400" dirty="0">
                <a:solidFill>
                  <a:schemeClr val="bg1"/>
                </a:solidFill>
                <a:latin typeface="Georgia" panose="02040502050405020303" pitchFamily="18" charset="0"/>
              </a:rPr>
              <a:t>Na to Jakub: </a:t>
            </a:r>
            <a:r>
              <a:rPr lang="pl-PL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Zaraz </a:t>
            </a:r>
            <a:r>
              <a:rPr lang="pl-PL" sz="2400" dirty="0">
                <a:solidFill>
                  <a:schemeClr val="bg1"/>
                </a:solidFill>
                <a:latin typeface="Georgia" panose="02040502050405020303" pitchFamily="18" charset="0"/>
              </a:rPr>
              <a:t>mi przysięgnij</a:t>
            </a:r>
            <a:r>
              <a:rPr lang="pl-PL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! </a:t>
            </a:r>
          </a:p>
          <a:p>
            <a:pPr algn="ctr"/>
            <a:r>
              <a:rPr lang="pl-PL" sz="24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Ezaw</a:t>
            </a:r>
            <a:r>
              <a:rPr lang="pl-PL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l-PL" sz="2400" dirty="0">
                <a:solidFill>
                  <a:schemeClr val="bg1"/>
                </a:solidFill>
                <a:latin typeface="Georgia" panose="02040502050405020303" pitchFamily="18" charset="0"/>
              </a:rPr>
              <a:t>mu przysiągł i tak odstąpił swe pierworodztwo </a:t>
            </a:r>
            <a:r>
              <a:rPr lang="pl-PL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Jakubowi”. </a:t>
            </a:r>
            <a:r>
              <a:rPr lang="pl-PL" sz="2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[Rdz 25, 29-33]</a:t>
            </a:r>
            <a:endParaRPr lang="pl-PL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2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-18008"/>
            <a:ext cx="9791700" cy="680829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461320" y="590550"/>
            <a:ext cx="11425880" cy="4514850"/>
          </a:xfrm>
          <a:prstGeom prst="rect">
            <a:avLst/>
          </a:prstGeom>
          <a:solidFill>
            <a:srgbClr val="FC611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12" name="Prostokąt 11">
            <a:hlinkClick r:id="rId4" action="ppaction://hlinksldjump"/>
          </p:cNvPr>
          <p:cNvSpPr/>
          <p:nvPr/>
        </p:nvSpPr>
        <p:spPr>
          <a:xfrm>
            <a:off x="10090484" y="5809760"/>
            <a:ext cx="1796716" cy="965266"/>
          </a:xfrm>
          <a:prstGeom prst="rect">
            <a:avLst/>
          </a:prstGeom>
          <a:solidFill>
            <a:srgbClr val="FC611C">
              <a:alpha val="7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 smtClean="0">
                <a:latin typeface="Georgia" panose="02040502050405020303" pitchFamily="18" charset="0"/>
              </a:rPr>
              <a:t>Kliknij</a:t>
            </a:r>
            <a:endParaRPr lang="pl-PL" sz="2800" dirty="0">
              <a:latin typeface="Georgia" panose="02040502050405020303" pitchFamily="18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461320" y="837503"/>
            <a:ext cx="1142588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Gdy Izaak był już stary, postanowił pobłogosławić pierworodnego syna. Jakub, namówiony przez matkę, przebrał się za swojego brata, by oszukać niedowidzącego już ojca </a:t>
            </a:r>
            <a:br>
              <a:rPr lang="pl-PL" sz="3200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pl-PL" sz="3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i otrzymać od niego błogosławieństwa, które czyniło </a:t>
            </a:r>
            <a:br>
              <a:rPr lang="pl-PL" sz="3200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pl-PL" sz="3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go głównym spadkobiercą </a:t>
            </a:r>
            <a:r>
              <a:rPr lang="pl-PL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[zob. Rdz 27, 1-29]. </a:t>
            </a:r>
            <a:r>
              <a:rPr lang="pl-PL" sz="3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To przyczyniło się do konfliktu między braćmi. Jakub w obawie przed gniewem </a:t>
            </a:r>
            <a:r>
              <a:rPr lang="pl-PL" sz="32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Ezaw</a:t>
            </a:r>
            <a:r>
              <a:rPr lang="pl-PL" sz="3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opuścił dom i udał się do </a:t>
            </a:r>
            <a:r>
              <a:rPr lang="pl-PL" sz="32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Charanu</a:t>
            </a:r>
            <a:r>
              <a:rPr lang="pl-PL" sz="3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, do brata swej matki – </a:t>
            </a:r>
            <a:r>
              <a:rPr lang="pl-PL" sz="32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Labana</a:t>
            </a:r>
            <a:r>
              <a:rPr lang="pl-PL" sz="3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.</a:t>
            </a:r>
            <a:endParaRPr lang="pl-PL" sz="3200" b="1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21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50" y="-137079"/>
            <a:ext cx="9871612" cy="695126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461320" y="136478"/>
            <a:ext cx="11425880" cy="5433923"/>
          </a:xfrm>
          <a:prstGeom prst="rect">
            <a:avLst/>
          </a:prstGeom>
          <a:solidFill>
            <a:srgbClr val="FC611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461320" y="221949"/>
            <a:ext cx="11425880" cy="526297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pl-PL" sz="2300" dirty="0" smtClean="0">
                <a:solidFill>
                  <a:schemeClr val="bg1"/>
                </a:solidFill>
                <a:latin typeface="Georgia" panose="02040502050405020303" pitchFamily="18" charset="0"/>
              </a:rPr>
              <a:t>„</a:t>
            </a:r>
            <a:r>
              <a:rPr lang="pl-PL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Kiedy </a:t>
            </a:r>
            <a:r>
              <a:rPr lang="pl-PL" sz="2400" dirty="0">
                <a:solidFill>
                  <a:schemeClr val="bg1"/>
                </a:solidFill>
                <a:latin typeface="Georgia" panose="02040502050405020303" pitchFamily="18" charset="0"/>
              </a:rPr>
              <a:t>Jakub wyszedłszy z Beer-</a:t>
            </a:r>
            <a:r>
              <a:rPr lang="pl-PL" sz="2400" dirty="0" err="1">
                <a:solidFill>
                  <a:schemeClr val="bg1"/>
                </a:solidFill>
                <a:latin typeface="Georgia" panose="02040502050405020303" pitchFamily="18" charset="0"/>
              </a:rPr>
              <a:t>Szeby</a:t>
            </a:r>
            <a:r>
              <a:rPr lang="pl-PL" sz="2400" dirty="0">
                <a:solidFill>
                  <a:schemeClr val="bg1"/>
                </a:solidFill>
                <a:latin typeface="Georgia" panose="02040502050405020303" pitchFamily="18" charset="0"/>
              </a:rPr>
              <a:t> wędrował do </a:t>
            </a:r>
            <a:r>
              <a:rPr lang="pl-PL" sz="2400" dirty="0" err="1">
                <a:solidFill>
                  <a:schemeClr val="bg1"/>
                </a:solidFill>
                <a:latin typeface="Georgia" panose="02040502050405020303" pitchFamily="18" charset="0"/>
              </a:rPr>
              <a:t>Charanu</a:t>
            </a:r>
            <a:r>
              <a:rPr lang="pl-PL" sz="2400" dirty="0">
                <a:solidFill>
                  <a:schemeClr val="bg1"/>
                </a:solidFill>
                <a:latin typeface="Georgia" panose="02040502050405020303" pitchFamily="18" charset="0"/>
              </a:rPr>
              <a:t>, </a:t>
            </a:r>
            <a:r>
              <a:rPr lang="pl-PL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trafił </a:t>
            </a:r>
            <a:r>
              <a:rPr lang="pl-PL" sz="2400" dirty="0">
                <a:solidFill>
                  <a:schemeClr val="bg1"/>
                </a:solidFill>
                <a:latin typeface="Georgia" panose="02040502050405020303" pitchFamily="18" charset="0"/>
              </a:rPr>
              <a:t>na jakieś miejsce i tam się zatrzymał na nocleg, </a:t>
            </a:r>
            <a:r>
              <a:rPr lang="pl-PL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pl-PL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pl-PL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gdy </a:t>
            </a:r>
            <a:r>
              <a:rPr lang="pl-PL" sz="2400" dirty="0">
                <a:solidFill>
                  <a:schemeClr val="bg1"/>
                </a:solidFill>
                <a:latin typeface="Georgia" panose="02040502050405020303" pitchFamily="18" charset="0"/>
              </a:rPr>
              <a:t>słońce już zaszło. Wziął więc z tego miejsca kamień i podłożył go sobie pod głowę, układając się do snu na tym właśnie </a:t>
            </a:r>
            <a:r>
              <a:rPr lang="pl-PL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miejscu.</a:t>
            </a:r>
            <a:r>
              <a:rPr lang="pl-PL" sz="24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l-PL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We </a:t>
            </a:r>
            <a:r>
              <a:rPr lang="pl-PL" sz="2400" dirty="0">
                <a:solidFill>
                  <a:schemeClr val="bg1"/>
                </a:solidFill>
                <a:latin typeface="Georgia" panose="02040502050405020303" pitchFamily="18" charset="0"/>
              </a:rPr>
              <a:t>śnie ujrzał drabinę opartą na ziemi, sięgającą swym wierzchołkiem nieba, oraz aniołów Bożych, którzy wchodzili w górę </a:t>
            </a:r>
            <a:r>
              <a:rPr lang="pl-PL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pl-PL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pl-PL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i </a:t>
            </a:r>
            <a:r>
              <a:rPr lang="pl-PL" sz="2400" dirty="0">
                <a:solidFill>
                  <a:schemeClr val="bg1"/>
                </a:solidFill>
                <a:latin typeface="Georgia" panose="02040502050405020303" pitchFamily="18" charset="0"/>
              </a:rPr>
              <a:t>schodzili na dół. </a:t>
            </a:r>
            <a:r>
              <a:rPr lang="pl-PL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A </a:t>
            </a:r>
            <a:r>
              <a:rPr lang="pl-PL" sz="2400" dirty="0">
                <a:solidFill>
                  <a:schemeClr val="bg1"/>
                </a:solidFill>
                <a:latin typeface="Georgia" panose="02040502050405020303" pitchFamily="18" charset="0"/>
              </a:rPr>
              <a:t>oto Pan stał na jej </a:t>
            </a:r>
            <a:r>
              <a:rPr lang="pl-PL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szczycie</a:t>
            </a:r>
            <a:r>
              <a:rPr lang="pl-PL" sz="2400" dirty="0">
                <a:solidFill>
                  <a:schemeClr val="bg1"/>
                </a:solidFill>
                <a:latin typeface="Georgia" panose="02040502050405020303" pitchFamily="18" charset="0"/>
              </a:rPr>
              <a:t> i mówił: </a:t>
            </a:r>
            <a:r>
              <a:rPr lang="pl-PL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Ja </a:t>
            </a:r>
            <a:r>
              <a:rPr lang="pl-PL" sz="2400" dirty="0">
                <a:solidFill>
                  <a:schemeClr val="bg1"/>
                </a:solidFill>
                <a:latin typeface="Georgia" panose="02040502050405020303" pitchFamily="18" charset="0"/>
              </a:rPr>
              <a:t>jestem Pan, Bóg Abrahama i Bóg Izaaka. Ziemię, na </a:t>
            </a:r>
            <a:r>
              <a:rPr lang="pl-PL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pl-PL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pl-PL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której </a:t>
            </a:r>
            <a:r>
              <a:rPr lang="pl-PL" sz="2400" dirty="0">
                <a:solidFill>
                  <a:schemeClr val="bg1"/>
                </a:solidFill>
                <a:latin typeface="Georgia" panose="02040502050405020303" pitchFamily="18" charset="0"/>
              </a:rPr>
              <a:t>leżysz, oddaję tobie i twemu potomstwu</a:t>
            </a:r>
            <a:r>
              <a:rPr lang="pl-PL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.</a:t>
            </a:r>
            <a:r>
              <a:rPr lang="pl-PL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 </a:t>
            </a:r>
            <a:r>
              <a:rPr lang="pl-PL" sz="2400" dirty="0">
                <a:solidFill>
                  <a:schemeClr val="bg1"/>
                </a:solidFill>
                <a:latin typeface="Georgia" panose="02040502050405020303" pitchFamily="18" charset="0"/>
              </a:rPr>
              <a:t>A potomstwo twe będzie tak liczne jak proch ziemi, ty zaś rozprzestrzenisz się na zachód i na wschód, na północ i na południe; wszystkie plemiona ziemi otrzymają błogosławieństwo przez ciebie i przez twych potomków. </a:t>
            </a:r>
            <a:r>
              <a:rPr lang="pl-PL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Ja </a:t>
            </a:r>
            <a:r>
              <a:rPr lang="pl-PL" sz="2400" dirty="0">
                <a:solidFill>
                  <a:schemeClr val="bg1"/>
                </a:solidFill>
                <a:latin typeface="Georgia" panose="02040502050405020303" pitchFamily="18" charset="0"/>
              </a:rPr>
              <a:t>jestem z tobą i będę cię strzegł, gdziekolwiek się udasz; </a:t>
            </a:r>
            <a:r>
              <a:rPr lang="pl-PL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pl-PL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pl-PL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a </a:t>
            </a:r>
            <a:r>
              <a:rPr lang="pl-PL" sz="2400" dirty="0">
                <a:solidFill>
                  <a:schemeClr val="bg1"/>
                </a:solidFill>
                <a:latin typeface="Georgia" panose="02040502050405020303" pitchFamily="18" charset="0"/>
              </a:rPr>
              <a:t>potem sprowadzę cię do tego kraju. Bo nie opuszczę cię, dopóki nie spełnię tego, co ci </a:t>
            </a:r>
            <a:r>
              <a:rPr lang="pl-PL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obiecuję.</a:t>
            </a:r>
            <a:r>
              <a:rPr lang="pl-PL" sz="2400" dirty="0">
                <a:solidFill>
                  <a:schemeClr val="bg1"/>
                </a:solidFill>
                <a:latin typeface="Georgia" panose="02040502050405020303" pitchFamily="18" charset="0"/>
              </a:rPr>
              <a:t> </a:t>
            </a:r>
            <a:r>
              <a:rPr lang="pl-PL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A </a:t>
            </a:r>
            <a:r>
              <a:rPr lang="pl-PL" sz="2400" dirty="0">
                <a:solidFill>
                  <a:schemeClr val="bg1"/>
                </a:solidFill>
                <a:latin typeface="Georgia" panose="02040502050405020303" pitchFamily="18" charset="0"/>
              </a:rPr>
              <a:t>gdy Jakub zbudził się ze snu, pomyślał: </a:t>
            </a:r>
            <a:r>
              <a:rPr lang="pl-PL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Prawdziwie </a:t>
            </a:r>
            <a:r>
              <a:rPr lang="pl-PL" sz="2400" dirty="0">
                <a:solidFill>
                  <a:schemeClr val="bg1"/>
                </a:solidFill>
                <a:latin typeface="Georgia" panose="02040502050405020303" pitchFamily="18" charset="0"/>
              </a:rPr>
              <a:t>Pan jest na tym miejscu, a ja nie </a:t>
            </a:r>
            <a:r>
              <a:rPr lang="pl-PL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wiedziałem”.</a:t>
            </a:r>
          </a:p>
          <a:p>
            <a:pPr algn="ctr"/>
            <a:r>
              <a:rPr lang="pl-PL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[Rdz 28, 10-16]</a:t>
            </a:r>
          </a:p>
        </p:txBody>
      </p:sp>
      <p:sp>
        <p:nvSpPr>
          <p:cNvPr id="12" name="Prostokąt 11">
            <a:hlinkClick r:id="" action="ppaction://hlinkshowjump?jump=nextslide"/>
          </p:cNvPr>
          <p:cNvSpPr/>
          <p:nvPr/>
        </p:nvSpPr>
        <p:spPr>
          <a:xfrm>
            <a:off x="10090484" y="5809760"/>
            <a:ext cx="1796716" cy="965266"/>
          </a:xfrm>
          <a:prstGeom prst="rect">
            <a:avLst/>
          </a:prstGeom>
          <a:solidFill>
            <a:srgbClr val="FC611C">
              <a:alpha val="7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 smtClean="0">
                <a:latin typeface="Georgia" panose="02040502050405020303" pitchFamily="18" charset="0"/>
              </a:rPr>
              <a:t>Kliknij</a:t>
            </a:r>
            <a:endParaRPr lang="pl-PL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53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12356"/>
            <a:ext cx="3429000" cy="685800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461318" y="247650"/>
            <a:ext cx="7996882" cy="5635773"/>
          </a:xfrm>
          <a:prstGeom prst="rect">
            <a:avLst/>
          </a:prstGeom>
          <a:solidFill>
            <a:srgbClr val="FC611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461318" y="368154"/>
            <a:ext cx="7996881" cy="483209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514350" indent="-514350">
              <a:buAutoNum type="arabicPeriod"/>
            </a:pPr>
            <a:r>
              <a:rPr lang="pl-PL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Drabina łącząca niebo z ziemią ze snu Jakuba, wskazuje na rozpoczynającą się jego wewnętrzną przemianę. </a:t>
            </a:r>
            <a:endParaRPr lang="pl-PL" sz="28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514350" indent="-514350">
              <a:buAutoNum type="arabicPeriod"/>
            </a:pPr>
            <a:r>
              <a:rPr lang="pl-PL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Jakub wychodząc z </a:t>
            </a:r>
            <a:r>
              <a:rPr lang="pl-PL" sz="28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Kanaanu</a:t>
            </a:r>
            <a:r>
              <a:rPr lang="pl-PL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, podjął też wędrówkę na poziomie duchowym, polegającą na stopniowym wznoszeniu się ku dobru </a:t>
            </a:r>
            <a:br>
              <a:rPr lang="pl-PL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pl-PL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i uczciwości. Patriarcha uwierzył, że w dążeniu do Boga można liczyć na pomoc z nieba.</a:t>
            </a:r>
          </a:p>
          <a:p>
            <a:pPr marL="514350" indent="-514350">
              <a:buAutoNum type="arabicPeriod"/>
            </a:pPr>
            <a:r>
              <a:rPr lang="pl-PL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Aniołowie zanoszą Bogu ludzkie </a:t>
            </a:r>
            <a:r>
              <a:rPr lang="pl-PL" sz="2800" smtClean="0">
                <a:solidFill>
                  <a:schemeClr val="bg1"/>
                </a:solidFill>
                <a:latin typeface="Georgia" panose="02040502050405020303" pitchFamily="18" charset="0"/>
              </a:rPr>
              <a:t>modlitwy </a:t>
            </a:r>
            <a:br>
              <a:rPr lang="pl-PL" sz="280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pl-PL" sz="2800" smtClean="0">
                <a:solidFill>
                  <a:schemeClr val="bg1"/>
                </a:solidFill>
                <a:latin typeface="Georgia" panose="02040502050405020303" pitchFamily="18" charset="0"/>
              </a:rPr>
              <a:t>i </a:t>
            </a:r>
            <a:r>
              <a:rPr lang="pl-PL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ofiary;  są przewodnikami i obrońcami na zawiłych drogach ludzkiego życia.</a:t>
            </a:r>
            <a:endParaRPr lang="pl-PL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Prostokąt 11">
            <a:hlinkClick r:id="rId5" action="ppaction://hlinksldjump"/>
          </p:cNvPr>
          <p:cNvSpPr/>
          <p:nvPr/>
        </p:nvSpPr>
        <p:spPr>
          <a:xfrm>
            <a:off x="10090484" y="5809760"/>
            <a:ext cx="1796716" cy="965266"/>
          </a:xfrm>
          <a:prstGeom prst="rect">
            <a:avLst/>
          </a:prstGeom>
          <a:solidFill>
            <a:srgbClr val="FC611C">
              <a:alpha val="7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 smtClean="0">
                <a:latin typeface="Georgia" panose="02040502050405020303" pitchFamily="18" charset="0"/>
              </a:rPr>
              <a:t>Kliknij</a:t>
            </a:r>
            <a:endParaRPr lang="pl-PL" sz="2800" dirty="0">
              <a:latin typeface="Georgia" panose="02040502050405020303" pitchFamily="18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9031705" y="-52922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831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55" y="40361"/>
            <a:ext cx="12192000" cy="723900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461320" y="228600"/>
            <a:ext cx="11425880" cy="5307686"/>
          </a:xfrm>
          <a:prstGeom prst="rect">
            <a:avLst/>
          </a:prstGeom>
          <a:solidFill>
            <a:srgbClr val="FC611C">
              <a:alpha val="8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12" name="Prostokąt 11">
            <a:hlinkClick r:id="" action="ppaction://hlinkshowjump?jump=nextslide"/>
          </p:cNvPr>
          <p:cNvSpPr/>
          <p:nvPr/>
        </p:nvSpPr>
        <p:spPr>
          <a:xfrm>
            <a:off x="10090484" y="5809760"/>
            <a:ext cx="1796716" cy="965266"/>
          </a:xfrm>
          <a:prstGeom prst="rect">
            <a:avLst/>
          </a:prstGeom>
          <a:solidFill>
            <a:srgbClr val="FC611C">
              <a:alpha val="7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 smtClean="0">
                <a:latin typeface="Georgia" panose="02040502050405020303" pitchFamily="18" charset="0"/>
              </a:rPr>
              <a:t>Kliknij</a:t>
            </a:r>
            <a:endParaRPr lang="pl-PL" sz="2800" dirty="0">
              <a:latin typeface="Georgia" panose="02040502050405020303" pitchFamily="18" charset="0"/>
            </a:endParaRP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632255" y="365125"/>
            <a:ext cx="10721545" cy="1051495"/>
          </a:xfrm>
        </p:spPr>
        <p:txBody>
          <a:bodyPr/>
          <a:lstStyle/>
          <a:p>
            <a:r>
              <a:rPr lang="pl-PL" b="1" dirty="0" smtClean="0">
                <a:solidFill>
                  <a:prstClr val="white"/>
                </a:solidFill>
                <a:latin typeface="Georgia" panose="02040502050405020303" pitchFamily="18" charset="0"/>
              </a:rPr>
              <a:t>Księga Rodzaju </a:t>
            </a:r>
            <a:r>
              <a:rPr lang="pl-PL" b="1" dirty="0">
                <a:solidFill>
                  <a:prstClr val="white"/>
                </a:solidFill>
                <a:latin typeface="Georgia" panose="02040502050405020303" pitchFamily="18" charset="0"/>
              </a:rPr>
              <a:t>32, </a:t>
            </a:r>
            <a:r>
              <a:rPr lang="pl-PL" b="1" dirty="0" smtClean="0">
                <a:solidFill>
                  <a:prstClr val="white"/>
                </a:solidFill>
                <a:latin typeface="Georgia" panose="02040502050405020303" pitchFamily="18" charset="0"/>
              </a:rPr>
              <a:t>25-30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632256" y="1257300"/>
            <a:ext cx="11207320" cy="4278986"/>
          </a:xfrm>
        </p:spPr>
        <p:txBody>
          <a:bodyPr>
            <a:normAutofit fontScale="92500"/>
          </a:bodyPr>
          <a:lstStyle/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2400" dirty="0">
                <a:solidFill>
                  <a:prstClr val="white"/>
                </a:solidFill>
                <a:latin typeface="Georgia" panose="02040502050405020303" pitchFamily="18" charset="0"/>
              </a:rPr>
              <a:t>Gdy zaś wrócił i został sam jeden, </a:t>
            </a:r>
            <a:r>
              <a:rPr lang="pl-PL" sz="2400" dirty="0" smtClean="0">
                <a:solidFill>
                  <a:prstClr val="white"/>
                </a:solidFill>
                <a:latin typeface="Georgia" panose="02040502050405020303" pitchFamily="18" charset="0"/>
              </a:rPr>
              <a:t>ktoś </a:t>
            </a:r>
            <a:r>
              <a:rPr lang="pl-PL" sz="2400" dirty="0">
                <a:solidFill>
                  <a:prstClr val="white"/>
                </a:solidFill>
                <a:latin typeface="Georgia" panose="02040502050405020303" pitchFamily="18" charset="0"/>
              </a:rPr>
              <a:t>zmagał się z nim aż do wschodu jutrzenki</a:t>
            </a:r>
            <a:r>
              <a:rPr lang="pl-PL" sz="2400">
                <a:solidFill>
                  <a:prstClr val="white"/>
                </a:solidFill>
                <a:latin typeface="Georgia" panose="02040502050405020303" pitchFamily="18" charset="0"/>
              </a:rPr>
              <a:t>, </a:t>
            </a:r>
            <a:r>
              <a:rPr lang="pl-PL" sz="2400" smtClean="0">
                <a:solidFill>
                  <a:prstClr val="white"/>
                </a:solidFill>
                <a:latin typeface="Georgia" panose="02040502050405020303" pitchFamily="18" charset="0"/>
              </a:rPr>
              <a:t/>
            </a:r>
            <a:br>
              <a:rPr lang="pl-PL" sz="2400" smtClean="0">
                <a:solidFill>
                  <a:prstClr val="white"/>
                </a:solidFill>
                <a:latin typeface="Georgia" panose="02040502050405020303" pitchFamily="18" charset="0"/>
              </a:rPr>
            </a:br>
            <a:r>
              <a:rPr lang="pl-PL" sz="2400" smtClean="0">
                <a:solidFill>
                  <a:prstClr val="white"/>
                </a:solidFill>
                <a:latin typeface="Georgia" panose="02040502050405020303" pitchFamily="18" charset="0"/>
              </a:rPr>
              <a:t>a </a:t>
            </a:r>
            <a:r>
              <a:rPr lang="pl-PL" sz="2400" dirty="0">
                <a:solidFill>
                  <a:prstClr val="white"/>
                </a:solidFill>
                <a:latin typeface="Georgia" panose="02040502050405020303" pitchFamily="18" charset="0"/>
              </a:rPr>
              <a:t>widząc, że nie może go pokonać, dotknął jego stawu biodrowego i wywichnął Jakubowi ten staw podczas zmagania się z nim. A wreszcie rzekł: Puść mnie, bo już wschodzi zorza! Jakub odpowiedział: Nie puszczę cię, dopóki </a:t>
            </a:r>
            <a:r>
              <a:rPr lang="pl-PL" sz="2400" dirty="0" smtClean="0">
                <a:solidFill>
                  <a:prstClr val="white"/>
                </a:solidFill>
                <a:latin typeface="Georgia" panose="02040502050405020303" pitchFamily="18" charset="0"/>
              </a:rPr>
              <a:t>mi </a:t>
            </a:r>
            <a:r>
              <a:rPr lang="pl-PL" sz="2400" dirty="0">
                <a:solidFill>
                  <a:prstClr val="white"/>
                </a:solidFill>
                <a:latin typeface="Georgia" panose="02040502050405020303" pitchFamily="18" charset="0"/>
              </a:rPr>
              <a:t>nie pobłogosławisz!</a:t>
            </a:r>
            <a:r>
              <a:rPr lang="pl-PL" sz="2400" b="1" dirty="0">
                <a:solidFill>
                  <a:prstClr val="white"/>
                </a:solidFill>
                <a:latin typeface="Georgia" panose="02040502050405020303" pitchFamily="18" charset="0"/>
              </a:rPr>
              <a:t> </a:t>
            </a:r>
            <a:r>
              <a:rPr lang="pl-PL" sz="2400" dirty="0">
                <a:solidFill>
                  <a:prstClr val="white"/>
                </a:solidFill>
                <a:latin typeface="Georgia" panose="02040502050405020303" pitchFamily="18" charset="0"/>
              </a:rPr>
              <a:t>Wtedy [tamten] go zapytał: Jakie masz imię? On zaś rzekł: </a:t>
            </a:r>
            <a:r>
              <a:rPr lang="pl-PL" sz="2400" dirty="0" smtClean="0">
                <a:solidFill>
                  <a:prstClr val="white"/>
                </a:solidFill>
                <a:latin typeface="Georgia" panose="02040502050405020303" pitchFamily="18" charset="0"/>
              </a:rPr>
              <a:t>Jakub</a:t>
            </a:r>
            <a:r>
              <a:rPr lang="pl-PL" sz="2400" dirty="0">
                <a:solidFill>
                  <a:prstClr val="white"/>
                </a:solidFill>
                <a:latin typeface="Georgia" panose="02040502050405020303" pitchFamily="18" charset="0"/>
              </a:rPr>
              <a:t>. Powiedział: Odtąd nie będziesz </a:t>
            </a:r>
            <a:r>
              <a:rPr lang="pl-PL" sz="2400" dirty="0" smtClean="0">
                <a:solidFill>
                  <a:prstClr val="white"/>
                </a:solidFill>
                <a:latin typeface="Georgia" panose="02040502050405020303" pitchFamily="18" charset="0"/>
              </a:rPr>
              <a:t>się </a:t>
            </a:r>
            <a:r>
              <a:rPr lang="pl-PL" sz="2400" dirty="0">
                <a:solidFill>
                  <a:prstClr val="white"/>
                </a:solidFill>
                <a:latin typeface="Georgia" panose="02040502050405020303" pitchFamily="18" charset="0"/>
              </a:rPr>
              <a:t>zwał Jakub, lecz Izrael, bo walczyłeś </a:t>
            </a:r>
            <a:r>
              <a:rPr lang="pl-PL" sz="2400" dirty="0" smtClean="0">
                <a:solidFill>
                  <a:prstClr val="white"/>
                </a:solidFill>
                <a:latin typeface="Georgia" panose="02040502050405020303" pitchFamily="18" charset="0"/>
              </a:rPr>
              <a:t>z </a:t>
            </a:r>
            <a:r>
              <a:rPr lang="pl-PL" sz="2400" dirty="0">
                <a:solidFill>
                  <a:prstClr val="white"/>
                </a:solidFill>
                <a:latin typeface="Georgia" panose="02040502050405020303" pitchFamily="18" charset="0"/>
              </a:rPr>
              <a:t>Bogiem i z ludźmi, </a:t>
            </a:r>
            <a:r>
              <a:rPr lang="pl-PL" sz="2400" dirty="0" smtClean="0">
                <a:solidFill>
                  <a:prstClr val="white"/>
                </a:solidFill>
                <a:latin typeface="Georgia" panose="02040502050405020303" pitchFamily="18" charset="0"/>
              </a:rPr>
              <a:t>i zwyciężyłeś</a:t>
            </a:r>
            <a:r>
              <a:rPr lang="pl-PL" sz="2400" dirty="0">
                <a:solidFill>
                  <a:prstClr val="white"/>
                </a:solidFill>
                <a:latin typeface="Georgia" panose="02040502050405020303" pitchFamily="18" charset="0"/>
              </a:rPr>
              <a:t>. Potem Jakub rzekł: Powiedz mi, proszę, jakie jest Twe imię? Ale on odpowiedział: Czemu pytasz mnie o imię? </a:t>
            </a:r>
            <a:br>
              <a:rPr lang="pl-PL" sz="2400" dirty="0">
                <a:solidFill>
                  <a:prstClr val="white"/>
                </a:solidFill>
                <a:latin typeface="Georgia" panose="02040502050405020303" pitchFamily="18" charset="0"/>
              </a:rPr>
            </a:br>
            <a:r>
              <a:rPr lang="pl-PL" sz="2400" dirty="0">
                <a:solidFill>
                  <a:prstClr val="white"/>
                </a:solidFill>
                <a:latin typeface="Georgia" panose="02040502050405020303" pitchFamily="18" charset="0"/>
              </a:rPr>
              <a:t>I pobłogosławił go na owym miejscu</a:t>
            </a:r>
            <a:r>
              <a:rPr lang="pl-PL" sz="2400" dirty="0">
                <a:solidFill>
                  <a:prstClr val="black"/>
                </a:solidFill>
              </a:rPr>
              <a:t>.</a:t>
            </a:r>
          </a:p>
          <a:p>
            <a:pPr algn="just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8114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2605</TotalTime>
  <Words>342</Words>
  <Application>Microsoft Office PowerPoint</Application>
  <PresentationFormat>Panoramiczny</PresentationFormat>
  <Paragraphs>44</Paragraphs>
  <Slides>11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Fira Sans</vt:lpstr>
      <vt:lpstr>Georgia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Księga Rodzaju 32, 25-30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Joanna Witczak</dc:creator>
  <cp:lastModifiedBy>Krzysztof Tomiak</cp:lastModifiedBy>
  <cp:revision>317</cp:revision>
  <dcterms:created xsi:type="dcterms:W3CDTF">2017-07-14T09:59:13Z</dcterms:created>
  <dcterms:modified xsi:type="dcterms:W3CDTF">2018-11-29T16:29:54Z</dcterms:modified>
</cp:coreProperties>
</file>