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68" r:id="rId4"/>
    <p:sldId id="298" r:id="rId5"/>
    <p:sldId id="304" r:id="rId6"/>
    <p:sldId id="308" r:id="rId7"/>
    <p:sldId id="337" r:id="rId8"/>
    <p:sldId id="338" r:id="rId9"/>
    <p:sldId id="326" r:id="rId10"/>
    <p:sldId id="339" r:id="rId11"/>
    <p:sldId id="327" r:id="rId12"/>
    <p:sldId id="293" r:id="rId13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C611C"/>
    <a:srgbClr val="FF5050"/>
    <a:srgbClr val="FFCC00"/>
    <a:srgbClr val="FFD966"/>
    <a:srgbClr val="C10B2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9645" autoAdjust="0"/>
  </p:normalViewPr>
  <p:slideViewPr>
    <p:cSldViewPr snapToGrid="0">
      <p:cViewPr varScale="1">
        <p:scale>
          <a:sx n="113" d="100"/>
          <a:sy n="113" d="100"/>
        </p:scale>
        <p:origin x="-426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460E4A-EB76-4AEE-8A18-D3B52B34C639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B7D1B9-375F-4E56-B289-DC70B5E61700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8468571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089831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235119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438198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10654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68653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804367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384715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54093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11233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567339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021453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10.xml"/><Relationship Id="rId3" Type="http://schemas.openxmlformats.org/officeDocument/2006/relationships/image" Target="../media/image3.png"/><Relationship Id="rId7" Type="http://schemas.openxmlformats.org/officeDocument/2006/relationships/slide" Target="slide9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6.xml"/><Relationship Id="rId5" Type="http://schemas.openxmlformats.org/officeDocument/2006/relationships/slide" Target="slide11.xml"/><Relationship Id="rId4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7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16</a:t>
            </a:r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676400" y="3700936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l-PL" sz="800" b="1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  <p:sp>
        <p:nvSpPr>
          <p:cNvPr id="9" name="pole tekstowe 8"/>
          <p:cNvSpPr txBox="1"/>
          <p:nvPr/>
        </p:nvSpPr>
        <p:spPr>
          <a:xfrm>
            <a:off x="-1" y="3414715"/>
            <a:ext cx="12191999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3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CZTERDZIESTOLETNIA WĘDRÓWKA</a:t>
            </a:r>
          </a:p>
        </p:txBody>
      </p:sp>
    </p:spTree>
    <p:extLst>
      <p:ext uri="{BB962C8B-B14F-4D97-AF65-F5344CB8AC3E}">
        <p14:creationId xmlns:p14="http://schemas.microsoft.com/office/powerpoint/2010/main" xmlns="" val="390419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228600" y="-787400"/>
            <a:ext cx="12649200" cy="843280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-3712" y="4978955"/>
            <a:ext cx="12195712" cy="802361"/>
          </a:xfrm>
          <a:prstGeom prst="rect">
            <a:avLst/>
          </a:prstGeom>
          <a:solidFill>
            <a:srgbClr val="FC611C">
              <a:alpha val="8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-3712" y="5203828"/>
            <a:ext cx="12195712" cy="577488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dirty="0" smtClean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CZTERDZIESTOLETNIA WĘDRÓWKA</a:t>
            </a:r>
            <a:endParaRPr lang="pl-PL" sz="2900" b="1" dirty="0">
              <a:solidFill>
                <a:schemeClr val="bg1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0387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143000"/>
            <a:ext cx="12192000" cy="914400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8" name="Pięciokąt 7">
            <a:hlinkClick r:id="rId4" action="ppaction://hlinksldjump"/>
          </p:cNvPr>
          <p:cNvSpPr/>
          <p:nvPr/>
        </p:nvSpPr>
        <p:spPr>
          <a:xfrm>
            <a:off x="461320" y="417544"/>
            <a:ext cx="5706760" cy="1024688"/>
          </a:xfrm>
          <a:prstGeom prst="homePlate">
            <a:avLst/>
          </a:prstGeom>
          <a:solidFill>
            <a:srgbClr val="FC611C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dirty="0" smtClean="0">
                <a:latin typeface="Georgia" panose="02040502050405020303" pitchFamily="18" charset="0"/>
              </a:rPr>
              <a:t>Doświadczenie pustyni</a:t>
            </a:r>
            <a:endParaRPr lang="pl-PL" sz="2000" b="1" dirty="0" smtClean="0">
              <a:latin typeface="Georgia" panose="02040502050405020303" pitchFamily="18" charset="0"/>
            </a:endParaRPr>
          </a:p>
        </p:txBody>
      </p:sp>
      <p:sp>
        <p:nvSpPr>
          <p:cNvPr id="12" name="Pięciokąt 11">
            <a:hlinkClick r:id="rId5" action="ppaction://hlinksldjump"/>
          </p:cNvPr>
          <p:cNvSpPr/>
          <p:nvPr/>
        </p:nvSpPr>
        <p:spPr>
          <a:xfrm>
            <a:off x="461320" y="5190490"/>
            <a:ext cx="10492430" cy="782860"/>
          </a:xfrm>
          <a:prstGeom prst="homePlate">
            <a:avLst/>
          </a:prstGeom>
          <a:solidFill>
            <a:srgbClr val="FC611C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dirty="0" smtClean="0">
                <a:latin typeface="Georgia" panose="02040502050405020303" pitchFamily="18" charset="0"/>
              </a:rPr>
              <a:t>Woda ze skały </a:t>
            </a:r>
            <a:r>
              <a:rPr lang="pl-PL" sz="2400" dirty="0" smtClean="0">
                <a:latin typeface="Georgia" panose="02040502050405020303" pitchFamily="18" charset="0"/>
              </a:rPr>
              <a:t>[</a:t>
            </a:r>
            <a:r>
              <a:rPr lang="pl-PL" sz="2400" dirty="0" err="1" smtClean="0">
                <a:latin typeface="Georgia" panose="02040502050405020303" pitchFamily="18" charset="0"/>
              </a:rPr>
              <a:t>Wj</a:t>
            </a:r>
            <a:r>
              <a:rPr lang="pl-PL" sz="2400" dirty="0" smtClean="0">
                <a:latin typeface="Georgia" panose="02040502050405020303" pitchFamily="18" charset="0"/>
              </a:rPr>
              <a:t> 17, 1-7]</a:t>
            </a:r>
            <a:endParaRPr lang="pl-PL" sz="2400" dirty="0"/>
          </a:p>
        </p:txBody>
      </p:sp>
      <p:sp>
        <p:nvSpPr>
          <p:cNvPr id="15" name="Pięciokąt 14">
            <a:hlinkClick r:id="rId6" action="ppaction://hlinksldjump"/>
          </p:cNvPr>
          <p:cNvSpPr/>
          <p:nvPr/>
        </p:nvSpPr>
        <p:spPr>
          <a:xfrm>
            <a:off x="461320" y="1555198"/>
            <a:ext cx="6896100" cy="1328524"/>
          </a:xfrm>
          <a:prstGeom prst="homePlate">
            <a:avLst/>
          </a:prstGeom>
          <a:solidFill>
            <a:srgbClr val="FC611C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dirty="0" smtClean="0">
                <a:latin typeface="Georgia" panose="02040502050405020303" pitchFamily="18" charset="0"/>
              </a:rPr>
              <a:t>Cel wędrówki – Ziemia Obiecana</a:t>
            </a:r>
            <a:endParaRPr lang="pl-PL" sz="2000" dirty="0">
              <a:latin typeface="Georgia" panose="02040502050405020303" pitchFamily="18" charset="0"/>
            </a:endParaRPr>
          </a:p>
        </p:txBody>
      </p:sp>
      <p:sp>
        <p:nvSpPr>
          <p:cNvPr id="17" name="Pięciokąt 16">
            <a:hlinkClick r:id="rId7" action="ppaction://hlinksldjump"/>
          </p:cNvPr>
          <p:cNvSpPr/>
          <p:nvPr/>
        </p:nvSpPr>
        <p:spPr>
          <a:xfrm>
            <a:off x="461320" y="3058838"/>
            <a:ext cx="8054030" cy="886824"/>
          </a:xfrm>
          <a:prstGeom prst="homePlate">
            <a:avLst/>
          </a:prstGeom>
          <a:solidFill>
            <a:srgbClr val="FC611C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800" dirty="0" smtClean="0">
                <a:latin typeface="Georgia" panose="02040502050405020303" pitchFamily="18" charset="0"/>
              </a:rPr>
              <a:t> </a:t>
            </a:r>
            <a:r>
              <a:rPr lang="pl-PL" sz="3600" dirty="0" smtClean="0">
                <a:latin typeface="Georgia" panose="02040502050405020303" pitchFamily="18" charset="0"/>
              </a:rPr>
              <a:t>Manna </a:t>
            </a:r>
            <a:r>
              <a:rPr lang="pl-PL" sz="2400" dirty="0" smtClean="0">
                <a:latin typeface="Georgia" panose="02040502050405020303" pitchFamily="18" charset="0"/>
              </a:rPr>
              <a:t>[</a:t>
            </a:r>
            <a:r>
              <a:rPr lang="pl-PL" sz="2400" dirty="0" err="1" smtClean="0">
                <a:latin typeface="Georgia" panose="02040502050405020303" pitchFamily="18" charset="0"/>
              </a:rPr>
              <a:t>Wj</a:t>
            </a:r>
            <a:r>
              <a:rPr lang="pl-PL" sz="2400" dirty="0" smtClean="0">
                <a:latin typeface="Georgia" panose="02040502050405020303" pitchFamily="18" charset="0"/>
              </a:rPr>
              <a:t> 16, 1-4]</a:t>
            </a:r>
          </a:p>
        </p:txBody>
      </p:sp>
      <p:sp>
        <p:nvSpPr>
          <p:cNvPr id="10" name="Pięciokąt 9">
            <a:hlinkClick r:id="rId8" action="ppaction://hlinksldjump"/>
          </p:cNvPr>
          <p:cNvSpPr/>
          <p:nvPr/>
        </p:nvSpPr>
        <p:spPr>
          <a:xfrm>
            <a:off x="461320" y="4102181"/>
            <a:ext cx="9082730" cy="926128"/>
          </a:xfrm>
          <a:prstGeom prst="homePlate">
            <a:avLst/>
          </a:prstGeom>
          <a:solidFill>
            <a:srgbClr val="FC611C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800" dirty="0" smtClean="0">
                <a:latin typeface="Georgia" panose="02040502050405020303" pitchFamily="18" charset="0"/>
              </a:rPr>
              <a:t> </a:t>
            </a:r>
            <a:r>
              <a:rPr lang="pl-PL" sz="3600" dirty="0" smtClean="0">
                <a:latin typeface="Georgia" panose="02040502050405020303" pitchFamily="18" charset="0"/>
              </a:rPr>
              <a:t>Przepiórki </a:t>
            </a:r>
            <a:r>
              <a:rPr lang="pl-PL" sz="2400" dirty="0" smtClean="0">
                <a:latin typeface="Georgia" panose="02040502050405020303" pitchFamily="18" charset="0"/>
              </a:rPr>
              <a:t>[</a:t>
            </a:r>
            <a:r>
              <a:rPr lang="pl-PL" sz="2400" dirty="0" err="1" smtClean="0">
                <a:latin typeface="Georgia" panose="02040502050405020303" pitchFamily="18" charset="0"/>
              </a:rPr>
              <a:t>Wj</a:t>
            </a:r>
            <a:r>
              <a:rPr lang="pl-PL" sz="2400" dirty="0" smtClean="0">
                <a:latin typeface="Georgia" panose="02040502050405020303" pitchFamily="18" charset="0"/>
              </a:rPr>
              <a:t> 16, 1-36]</a:t>
            </a:r>
            <a:endParaRPr lang="pl-PL" sz="24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2899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400050" y="-901700"/>
            <a:ext cx="12992100" cy="866140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461320" y="241945"/>
            <a:ext cx="11425880" cy="2711064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61320" y="320204"/>
            <a:ext cx="1142588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Pustynie można znaleźć na wszystkich kontynentach. </a:t>
            </a:r>
            <a:b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Nie wszystkie są piaszczyste. Występują także żwirowe, kamieniste, a nawet lodowe. Na wszystkich pustyniach, </a:t>
            </a:r>
            <a:b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ze względu na klimat, panują trudne warunki do życia – zamieszkałe są zazwyczaj jedynie obrzeża.</a:t>
            </a:r>
          </a:p>
        </p:txBody>
      </p:sp>
      <p:sp>
        <p:nvSpPr>
          <p:cNvPr id="8" name="Prostokąt 7">
            <a:hlinkClick r:id="" action="ppaction://hlinkshowjump?jump=nextslide"/>
          </p:cNvPr>
          <p:cNvSpPr/>
          <p:nvPr/>
        </p:nvSpPr>
        <p:spPr>
          <a:xfrm>
            <a:off x="10090484" y="5809760"/>
            <a:ext cx="1796716" cy="965266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dirty="0" smtClean="0">
                <a:latin typeface="Georgia" panose="02040502050405020303" pitchFamily="18" charset="0"/>
              </a:rPr>
              <a:t>Kliknij</a:t>
            </a:r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30246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994148" y="-470588"/>
            <a:ext cx="19575848" cy="7340944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sp>
        <p:nvSpPr>
          <p:cNvPr id="9" name="Prostokąt 8"/>
          <p:cNvSpPr/>
          <p:nvPr/>
        </p:nvSpPr>
        <p:spPr>
          <a:xfrm>
            <a:off x="461320" y="663677"/>
            <a:ext cx="11730680" cy="4984747"/>
          </a:xfrm>
          <a:prstGeom prst="rect">
            <a:avLst/>
          </a:prstGeom>
          <a:solidFill>
            <a:srgbClr val="FC611C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 smtClean="0"/>
          </a:p>
          <a:p>
            <a:pPr algn="ctr"/>
            <a:endParaRPr lang="pl-PL" sz="12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2" name="Prostokąt 11">
            <a:hlinkClick r:id="rId4" action="ppaction://hlinksldjump"/>
          </p:cNvPr>
          <p:cNvSpPr/>
          <p:nvPr/>
        </p:nvSpPr>
        <p:spPr>
          <a:xfrm>
            <a:off x="10090484" y="5809760"/>
            <a:ext cx="1796716" cy="965266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dirty="0" smtClean="0">
                <a:latin typeface="Georgia" panose="02040502050405020303" pitchFamily="18" charset="0"/>
              </a:rPr>
              <a:t>Kliknij</a:t>
            </a:r>
            <a:endParaRPr lang="pl-PL" sz="2800" dirty="0">
              <a:latin typeface="Georgia" panose="02040502050405020303" pitchFamily="18" charset="0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461320" y="775203"/>
            <a:ext cx="11234151" cy="4524315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Po wyjściu z Egiptu i szczęśliwym przejściu przez morze Czerwone Izraelici, pełni nadziei, podążali do ziemi obiecanej im przez Boga. Doświadczali jednak wielu trudności, </a:t>
            </a:r>
            <a:b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a niekiedy zwątpienia. W Egipcie mieli pod dostatkiem jedzenia. Pustynia, którą przemierzali była kamienista. </a:t>
            </a:r>
            <a:b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 dolinach rosła jedynie uboga roślinność: akacje, krzewy cierniowe, a sezonowo, po nieregularnie padających deszczach, pojawiały się niezbyt obfite trawy stanowiące pokarm dla bydła.</a:t>
            </a:r>
          </a:p>
        </p:txBody>
      </p:sp>
    </p:spTree>
    <p:extLst>
      <p:ext uri="{BB962C8B-B14F-4D97-AF65-F5344CB8AC3E}">
        <p14:creationId xmlns:p14="http://schemas.microsoft.com/office/powerpoint/2010/main" xmlns="" val="827246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az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33350" y="-976013"/>
            <a:ext cx="12458700" cy="8810026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9" name="Prostokąt 8"/>
          <p:cNvSpPr/>
          <p:nvPr/>
        </p:nvSpPr>
        <p:spPr>
          <a:xfrm>
            <a:off x="461320" y="209550"/>
            <a:ext cx="11425880" cy="5424125"/>
          </a:xfrm>
          <a:prstGeom prst="rect">
            <a:avLst/>
          </a:prstGeom>
          <a:solidFill>
            <a:srgbClr val="FC611C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461321" y="342900"/>
            <a:ext cx="11425879" cy="8279190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Pamiętaj </a:t>
            </a:r>
            <a:r>
              <a:rPr lang="pl-PL" sz="2800" dirty="0">
                <a:solidFill>
                  <a:schemeClr val="bg1"/>
                </a:solidFill>
                <a:latin typeface="Georgia" panose="02040502050405020303" pitchFamily="18" charset="0"/>
              </a:rPr>
              <a:t>na wszystkie drogi, którymi cię prowadził Pan, Bóg twój, przez te czterdzieści lat na pustyni, aby cię </a:t>
            </a:r>
            <a:r>
              <a:rPr lang="pl-PL" sz="2800" dirty="0" err="1">
                <a:solidFill>
                  <a:schemeClr val="bg1"/>
                </a:solidFill>
                <a:latin typeface="Georgia" panose="02040502050405020303" pitchFamily="18" charset="0"/>
              </a:rPr>
              <a:t>utrapić</a:t>
            </a:r>
            <a:r>
              <a:rPr lang="pl-PL" sz="2800" dirty="0">
                <a:solidFill>
                  <a:schemeClr val="bg1"/>
                </a:solidFill>
                <a:latin typeface="Georgia" panose="02040502050405020303" pitchFamily="18" charset="0"/>
              </a:rPr>
              <a:t>, wypróbować i poznać, co jest </a:t>
            </a: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/>
            </a:r>
            <a:b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 </a:t>
            </a:r>
            <a:r>
              <a:rPr lang="pl-PL" sz="2800" dirty="0">
                <a:solidFill>
                  <a:schemeClr val="bg1"/>
                </a:solidFill>
                <a:latin typeface="Georgia" panose="02040502050405020303" pitchFamily="18" charset="0"/>
              </a:rPr>
              <a:t>twym sercu; czy strzeżesz Jego nakazu, czy też nie. </a:t>
            </a:r>
            <a:r>
              <a:rPr lang="pl-PL" sz="2800" dirty="0" err="1" smtClean="0">
                <a:solidFill>
                  <a:schemeClr val="bg1"/>
                </a:solidFill>
                <a:latin typeface="Georgia" panose="02040502050405020303" pitchFamily="18" charset="0"/>
              </a:rPr>
              <a:t>Utrapił</a:t>
            </a: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 </a:t>
            </a:r>
            <a:r>
              <a:rPr lang="pl-PL" sz="2800" dirty="0">
                <a:solidFill>
                  <a:schemeClr val="bg1"/>
                </a:solidFill>
                <a:latin typeface="Georgia" panose="02040502050405020303" pitchFamily="18" charset="0"/>
              </a:rPr>
              <a:t>cię, </a:t>
            </a: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/>
            </a:r>
            <a:b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dał </a:t>
            </a:r>
            <a:r>
              <a:rPr lang="pl-PL" sz="2800" dirty="0">
                <a:solidFill>
                  <a:schemeClr val="bg1"/>
                </a:solidFill>
                <a:latin typeface="Georgia" panose="02040502050405020303" pitchFamily="18" charset="0"/>
              </a:rPr>
              <a:t>ci odczuć głód, żywił cię </a:t>
            </a: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/>
            </a:r>
            <a:b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manną</a:t>
            </a:r>
            <a:r>
              <a:rPr lang="pl-PL" sz="2800" dirty="0">
                <a:solidFill>
                  <a:schemeClr val="bg1"/>
                </a:solidFill>
                <a:latin typeface="Georgia" panose="02040502050405020303" pitchFamily="18" charset="0"/>
              </a:rPr>
              <a:t>, </a:t>
            </a: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której nie znałeś ani ty, </a:t>
            </a:r>
            <a:b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ani twoi przodkowie, bo chciał ci</a:t>
            </a:r>
          </a:p>
          <a:p>
            <a:endParaRPr lang="pl-PL" sz="2800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endParaRPr lang="pl-PL" sz="28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endParaRPr lang="pl-PL" sz="2800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endParaRPr lang="pl-PL" sz="28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endParaRPr lang="pl-PL" sz="2800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endParaRPr lang="pl-PL" sz="28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endParaRPr lang="pl-PL" sz="2800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 </a:t>
            </a:r>
          </a:p>
          <a:p>
            <a:r>
              <a:rPr lang="pl-PL" sz="2800" dirty="0">
                <a:solidFill>
                  <a:schemeClr val="bg1"/>
                </a:solidFill>
                <a:latin typeface="Georgia" panose="02040502050405020303" pitchFamily="18" charset="0"/>
              </a:rPr>
              <a:t>dać poznać, że nie samym tylko chlebem żyje człowiek, ale człowiek</a:t>
            </a:r>
          </a:p>
          <a:p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żyje </a:t>
            </a:r>
            <a:r>
              <a:rPr lang="pl-PL" sz="2800" dirty="0">
                <a:solidFill>
                  <a:schemeClr val="bg1"/>
                </a:solidFill>
                <a:latin typeface="Georgia" panose="02040502050405020303" pitchFamily="18" charset="0"/>
              </a:rPr>
              <a:t>wszystkim, co pochodzi z ust </a:t>
            </a: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Pana.</a:t>
            </a:r>
            <a:r>
              <a:rPr lang="pl-PL" sz="2800" dirty="0">
                <a:solidFill>
                  <a:schemeClr val="bg1"/>
                </a:solidFill>
                <a:latin typeface="Georgia" panose="02040502050405020303" pitchFamily="18" charset="0"/>
              </a:rPr>
              <a:t> </a:t>
            </a: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Nie </a:t>
            </a:r>
            <a:r>
              <a:rPr lang="pl-PL" sz="2800" dirty="0">
                <a:solidFill>
                  <a:schemeClr val="bg1"/>
                </a:solidFill>
                <a:latin typeface="Georgia" panose="02040502050405020303" pitchFamily="18" charset="0"/>
              </a:rPr>
              <a:t>zniszczyło się na tobie twoje odzienie ani twoja noga nie opuchła przez te czterdzieści </a:t>
            </a: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lat.</a:t>
            </a:r>
            <a:r>
              <a:rPr lang="pl-PL" sz="2800" dirty="0">
                <a:solidFill>
                  <a:schemeClr val="bg1"/>
                </a:solidFill>
                <a:latin typeface="Georgia" panose="02040502050405020303" pitchFamily="18" charset="0"/>
              </a:rPr>
              <a:t> </a:t>
            </a: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Uznaj </a:t>
            </a:r>
            <a:r>
              <a:rPr lang="pl-PL" sz="2800" dirty="0">
                <a:solidFill>
                  <a:schemeClr val="bg1"/>
                </a:solidFill>
                <a:latin typeface="Georgia" panose="02040502050405020303" pitchFamily="18" charset="0"/>
              </a:rPr>
              <a:t>w sercu, że jak wychowuje człowiek swego syna, tak Pan, Bóg twój, wychowuje ciebie. </a:t>
            </a:r>
            <a:endParaRPr lang="pl-PL" sz="28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12" name="Prostokąt 11">
            <a:hlinkClick r:id="" action="ppaction://hlinkshowjump?jump=nextslide"/>
          </p:cNvPr>
          <p:cNvSpPr/>
          <p:nvPr/>
        </p:nvSpPr>
        <p:spPr>
          <a:xfrm>
            <a:off x="10090484" y="5809760"/>
            <a:ext cx="1796716" cy="965266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dirty="0" smtClean="0">
                <a:latin typeface="Georgia" panose="02040502050405020303" pitchFamily="18" charset="0"/>
              </a:rPr>
              <a:t>Kliknij</a:t>
            </a:r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76210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33350" y="-976013"/>
            <a:ext cx="12458700" cy="8810026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9" name="Prostokąt 8"/>
          <p:cNvSpPr/>
          <p:nvPr/>
        </p:nvSpPr>
        <p:spPr>
          <a:xfrm>
            <a:off x="461320" y="209550"/>
            <a:ext cx="11425880" cy="5424125"/>
          </a:xfrm>
          <a:prstGeom prst="rect">
            <a:avLst/>
          </a:prstGeom>
          <a:solidFill>
            <a:srgbClr val="FC611C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461320" y="844103"/>
            <a:ext cx="11425880" cy="7417415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Strzeż </a:t>
            </a:r>
            <a:r>
              <a:rPr lang="pl-PL" sz="2800" dirty="0">
                <a:solidFill>
                  <a:schemeClr val="bg1"/>
                </a:solidFill>
                <a:latin typeface="Georgia" panose="02040502050405020303" pitchFamily="18" charset="0"/>
              </a:rPr>
              <a:t>więc nakazów Pana, Boga twego, chodząc Jego drogami, by żyć w bojaźni przed Nim. </a:t>
            </a: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/>
            </a:r>
            <a:b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Albowiem </a:t>
            </a:r>
            <a:r>
              <a:rPr lang="pl-PL" sz="2800" dirty="0">
                <a:solidFill>
                  <a:schemeClr val="bg1"/>
                </a:solidFill>
                <a:latin typeface="Georgia" panose="02040502050405020303" pitchFamily="18" charset="0"/>
              </a:rPr>
              <a:t>Pan, Bóg twój, wprowadzi cię do ziemi pięknej, ziemi obfitującej w potoki, źródła </a:t>
            </a: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/>
            </a:r>
            <a:b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i </a:t>
            </a:r>
            <a:r>
              <a:rPr lang="pl-PL" sz="2800" dirty="0">
                <a:solidFill>
                  <a:schemeClr val="bg1"/>
                </a:solidFill>
                <a:latin typeface="Georgia" panose="02040502050405020303" pitchFamily="18" charset="0"/>
              </a:rPr>
              <a:t>strumienie, które tryskają </a:t>
            </a: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/>
            </a:r>
            <a:b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</a:t>
            </a:r>
            <a:r>
              <a:rPr lang="pl-PL" sz="2800" b="1" dirty="0">
                <a:solidFill>
                  <a:schemeClr val="bg1"/>
                </a:solidFill>
                <a:latin typeface="Georgia" panose="02040502050405020303" pitchFamily="18" charset="0"/>
              </a:rPr>
              <a:t> </a:t>
            </a: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dolinie </a:t>
            </a:r>
            <a:r>
              <a:rPr lang="pl-PL" sz="2800" dirty="0">
                <a:solidFill>
                  <a:schemeClr val="bg1"/>
                </a:solidFill>
                <a:latin typeface="Georgia" panose="02040502050405020303" pitchFamily="18" charset="0"/>
              </a:rPr>
              <a:t>oraz na górze - do ziemi </a:t>
            </a:r>
            <a:endParaRPr lang="pl-PL" sz="28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endParaRPr lang="pl-PL" sz="2800" b="1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endParaRPr lang="pl-PL" sz="28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endParaRPr lang="pl-PL" sz="2800" b="1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endParaRPr lang="pl-PL" sz="28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endParaRPr lang="pl-PL" sz="2800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endParaRPr lang="pl-PL" sz="28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endParaRPr lang="pl-PL" sz="28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endParaRPr lang="pl-PL" sz="2800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pszenicy</a:t>
            </a:r>
            <a:r>
              <a:rPr lang="pl-PL" sz="2800" dirty="0">
                <a:solidFill>
                  <a:schemeClr val="bg1"/>
                </a:solidFill>
                <a:latin typeface="Georgia" panose="02040502050405020303" pitchFamily="18" charset="0"/>
              </a:rPr>
              <a:t>, jęczmienia, winorośli, drzewa figowego i granatowego – </a:t>
            </a:r>
            <a:br>
              <a:rPr lang="pl-PL" sz="2800" dirty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800" dirty="0">
                <a:solidFill>
                  <a:schemeClr val="bg1"/>
                </a:solidFill>
                <a:latin typeface="Georgia" panose="02040502050405020303" pitchFamily="18" charset="0"/>
              </a:rPr>
              <a:t>do ziemi oliwek, oliwy i miodu –</a:t>
            </a:r>
          </a:p>
          <a:p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do ziemi, gdzie nie odczuwając niedostatku, nasycisz się chlebem, gdzie ci niczego nie zabraknie - do ziemi, której kamienie zawierają żelazo, a z jej gór wydobywa się miedź (…)</a:t>
            </a:r>
          </a:p>
        </p:txBody>
      </p:sp>
      <p:sp>
        <p:nvSpPr>
          <p:cNvPr id="12" name="Prostokąt 11">
            <a:hlinkClick r:id="" action="ppaction://hlinkshowjump?jump=nextslide"/>
          </p:cNvPr>
          <p:cNvSpPr/>
          <p:nvPr/>
        </p:nvSpPr>
        <p:spPr>
          <a:xfrm>
            <a:off x="10090484" y="5809760"/>
            <a:ext cx="1796716" cy="965266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dirty="0" smtClean="0">
                <a:latin typeface="Georgia" panose="02040502050405020303" pitchFamily="18" charset="0"/>
              </a:rPr>
              <a:t>Kliknij</a:t>
            </a:r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48393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33350" y="-976013"/>
            <a:ext cx="12458700" cy="8810026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9" name="Prostokąt 8"/>
          <p:cNvSpPr/>
          <p:nvPr/>
        </p:nvSpPr>
        <p:spPr>
          <a:xfrm>
            <a:off x="461320" y="718762"/>
            <a:ext cx="11425880" cy="4686300"/>
          </a:xfrm>
          <a:prstGeom prst="rect">
            <a:avLst/>
          </a:prstGeom>
          <a:solidFill>
            <a:srgbClr val="FC611C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2" name="Prostokąt 11">
            <a:hlinkClick r:id="rId4" action="ppaction://hlinksldjump"/>
          </p:cNvPr>
          <p:cNvSpPr/>
          <p:nvPr/>
        </p:nvSpPr>
        <p:spPr>
          <a:xfrm>
            <a:off x="10090484" y="5809760"/>
            <a:ext cx="1796716" cy="965266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dirty="0" smtClean="0">
                <a:latin typeface="Georgia" panose="02040502050405020303" pitchFamily="18" charset="0"/>
              </a:rPr>
              <a:t>Kliknij</a:t>
            </a:r>
            <a:endParaRPr lang="pl-PL" sz="2800" dirty="0">
              <a:latin typeface="Georgia" panose="02040502050405020303" pitchFamily="18" charset="0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461320" y="1380835"/>
            <a:ext cx="11425880" cy="3600986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(…) niech </a:t>
            </a:r>
            <a:r>
              <a:rPr lang="pl-PL" sz="2800" dirty="0">
                <a:solidFill>
                  <a:schemeClr val="bg1"/>
                </a:solidFill>
                <a:latin typeface="Georgia" panose="02040502050405020303" pitchFamily="18" charset="0"/>
              </a:rPr>
              <a:t>się twe serce nie unosi pychą, nie zapominaj o Panu, Bogu twoim, który cię wywiódł z ziemi egipskiej, z domu niewoli. </a:t>
            </a: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On </a:t>
            </a:r>
            <a:r>
              <a:rPr lang="pl-PL" sz="2800" dirty="0">
                <a:solidFill>
                  <a:schemeClr val="bg1"/>
                </a:solidFill>
                <a:latin typeface="Georgia" panose="02040502050405020303" pitchFamily="18" charset="0"/>
              </a:rPr>
              <a:t>cię prowadził przez pustynię wielką i straszną, pełną wężów jadowitych </a:t>
            </a: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/>
            </a:r>
            <a:b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i </a:t>
            </a:r>
            <a:r>
              <a:rPr lang="pl-PL" sz="2800" dirty="0">
                <a:solidFill>
                  <a:schemeClr val="bg1"/>
                </a:solidFill>
                <a:latin typeface="Georgia" panose="02040502050405020303" pitchFamily="18" charset="0"/>
              </a:rPr>
              <a:t>skorpionów, przez ziemię suchą, bez wody, On ci wyprowadził wodę </a:t>
            </a: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/>
            </a:r>
            <a:b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ze </a:t>
            </a:r>
            <a:r>
              <a:rPr lang="pl-PL" sz="2800" dirty="0">
                <a:solidFill>
                  <a:schemeClr val="bg1"/>
                </a:solidFill>
                <a:latin typeface="Georgia" panose="02040502050405020303" pitchFamily="18" charset="0"/>
              </a:rPr>
              <a:t>skały najtwardszej</a:t>
            </a: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.</a:t>
            </a:r>
          </a:p>
          <a:p>
            <a:pPr algn="ctr"/>
            <a:endParaRPr lang="pl-PL" sz="2800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endParaRPr lang="pl-PL" sz="28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32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[</a:t>
            </a:r>
            <a:r>
              <a:rPr lang="pl-PL" sz="3200" b="1" dirty="0" err="1" smtClean="0">
                <a:solidFill>
                  <a:schemeClr val="bg1"/>
                </a:solidFill>
                <a:latin typeface="Georgia" panose="02040502050405020303" pitchFamily="18" charset="0"/>
              </a:rPr>
              <a:t>Pwt</a:t>
            </a:r>
            <a:r>
              <a:rPr lang="pl-PL" sz="32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 8, 2-9.14-15]</a:t>
            </a:r>
            <a:r>
              <a:rPr lang="pl-PL" sz="3200" b="1" dirty="0">
                <a:solidFill>
                  <a:schemeClr val="bg1"/>
                </a:solidFill>
                <a:latin typeface="Georgia" panose="02040502050405020303" pitchFamily="18" charset="0"/>
              </a:rPr>
              <a:t> </a:t>
            </a:r>
            <a:r>
              <a:rPr lang="pl-PL" sz="32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xmlns="" val="2172083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209550" y="-779955"/>
            <a:ext cx="12611100" cy="841791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9" name="Prostokąt 8"/>
          <p:cNvSpPr/>
          <p:nvPr/>
        </p:nvSpPr>
        <p:spPr>
          <a:xfrm>
            <a:off x="461320" y="3565015"/>
            <a:ext cx="7101530" cy="2429094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1" name="pole tekstowe 10"/>
          <p:cNvSpPr txBox="1"/>
          <p:nvPr/>
        </p:nvSpPr>
        <p:spPr>
          <a:xfrm>
            <a:off x="461320" y="3681384"/>
            <a:ext cx="7101530" cy="2246769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Najprawdopodobniej były to drobinki żywicy krzewu o nazwie tamaryszek. Nazwa tego pokarmu może pochodzić od pytania zdziwionych Izraelitów „Man hu” [Co to jest?]</a:t>
            </a:r>
            <a:endParaRPr lang="pl-PL" sz="28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12" name="Prostokąt 11">
            <a:hlinkClick r:id="rId4" action="ppaction://hlinksldjump"/>
          </p:cNvPr>
          <p:cNvSpPr/>
          <p:nvPr/>
        </p:nvSpPr>
        <p:spPr>
          <a:xfrm>
            <a:off x="10090484" y="5809760"/>
            <a:ext cx="1796716" cy="965266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dirty="0" smtClean="0">
                <a:latin typeface="Georgia" panose="02040502050405020303" pitchFamily="18" charset="0"/>
              </a:rPr>
              <a:t>Kliknij</a:t>
            </a:r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43761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333500"/>
            <a:ext cx="13601700" cy="906780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9" name="Prostokąt 8"/>
          <p:cNvSpPr/>
          <p:nvPr/>
        </p:nvSpPr>
        <p:spPr>
          <a:xfrm>
            <a:off x="461320" y="552450"/>
            <a:ext cx="3996380" cy="5481593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1" name="pole tekstowe 10"/>
          <p:cNvSpPr txBox="1"/>
          <p:nvPr/>
        </p:nvSpPr>
        <p:spPr>
          <a:xfrm>
            <a:off x="461320" y="661756"/>
            <a:ext cx="3996380" cy="5262979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 Palestynie przepiórki są ptakami wędrownymi. Trasa ich przelotów (dwa razy </a:t>
            </a:r>
            <a:b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 roku) przebiega nad rejonem, który Izraelici przemierzali w swojej wędrówce po pustyni. Ptaki, które docierają do Synaju są tak wyczerpane lotem, że łatwo je złapać</a:t>
            </a:r>
            <a:endParaRPr lang="pl-PL" sz="28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12" name="Prostokąt 11">
            <a:hlinkClick r:id="rId4" action="ppaction://hlinksldjump"/>
          </p:cNvPr>
          <p:cNvSpPr/>
          <p:nvPr/>
        </p:nvSpPr>
        <p:spPr>
          <a:xfrm>
            <a:off x="10090484" y="5809760"/>
            <a:ext cx="1796716" cy="965266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dirty="0" smtClean="0">
                <a:latin typeface="Georgia" panose="02040502050405020303" pitchFamily="18" charset="0"/>
              </a:rPr>
              <a:t>Kliknij</a:t>
            </a:r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11981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az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23850" y="-850900"/>
            <a:ext cx="12839700" cy="855980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9" name="Prostokąt 8"/>
          <p:cNvSpPr/>
          <p:nvPr/>
        </p:nvSpPr>
        <p:spPr>
          <a:xfrm>
            <a:off x="461320" y="4019550"/>
            <a:ext cx="7101530" cy="2006427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1" name="pole tekstowe 10"/>
          <p:cNvSpPr txBox="1"/>
          <p:nvPr/>
        </p:nvSpPr>
        <p:spPr>
          <a:xfrm>
            <a:off x="461320" y="4105516"/>
            <a:ext cx="7101530" cy="1815882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 odpowiedzi na szemranie ludu Bóg sprawia cud – po uderzeniu laską w skałę, tryska strumień wody. </a:t>
            </a:r>
          </a:p>
          <a:p>
            <a:pPr algn="ctr"/>
            <a:r>
              <a:rPr lang="pl-PL" sz="28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Bóg nie jest głuchy na wołanie ludu.</a:t>
            </a:r>
          </a:p>
        </p:txBody>
      </p:sp>
      <p:sp>
        <p:nvSpPr>
          <p:cNvPr id="12" name="Prostokąt 11">
            <a:hlinkClick r:id="rId4" action="ppaction://hlinksldjump"/>
          </p:cNvPr>
          <p:cNvSpPr/>
          <p:nvPr/>
        </p:nvSpPr>
        <p:spPr>
          <a:xfrm>
            <a:off x="10090484" y="5809760"/>
            <a:ext cx="1796716" cy="965266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dirty="0" smtClean="0">
                <a:latin typeface="Georgia" panose="02040502050405020303" pitchFamily="18" charset="0"/>
              </a:rPr>
              <a:t>Kliknij</a:t>
            </a:r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799182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5" y="6193306"/>
            <a:ext cx="622780" cy="622780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10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4" y="678027"/>
            <a:ext cx="11139615" cy="45140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Spotkanie ze Słowem. Podręcznik dla klasy siódmej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2011, </a:t>
            </a:r>
            <a:b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</a:b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s. 42-43.</a:t>
            </a:r>
          </a:p>
          <a:p>
            <a:endParaRPr lang="pl-PL" sz="10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Spotkanie ze Słowem. Poradnik metodyczny. Siódma klasa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2011, s. 59-61.</a:t>
            </a:r>
          </a:p>
          <a:p>
            <a:endParaRPr lang="pl-PL" sz="1600" dirty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endParaRPr lang="pl-PL" sz="2400" baseline="30000" dirty="0" smtClean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24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Święty Wojciech Dom Medialny, pixabay.com</a:t>
            </a:r>
            <a:endParaRPr lang="pl-PL" sz="3200" dirty="0"/>
          </a:p>
        </p:txBody>
      </p:sp>
    </p:spTree>
    <p:extLst>
      <p:ext uri="{BB962C8B-B14F-4D97-AF65-F5344CB8AC3E}">
        <p14:creationId xmlns:p14="http://schemas.microsoft.com/office/powerpoint/2010/main" xmlns="" val="38382116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2742</TotalTime>
  <Words>266</Words>
  <Application>Microsoft Office PowerPoint</Application>
  <PresentationFormat>Niestandardowy</PresentationFormat>
  <Paragraphs>59</Paragraphs>
  <Slides>12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12</vt:i4>
      </vt:variant>
    </vt:vector>
  </HeadingPairs>
  <TitlesOfParts>
    <vt:vector size="13" baseType="lpstr">
      <vt:lpstr>Motyw pakietu Office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  <vt:lpstr>Slajd 10</vt:lpstr>
      <vt:lpstr>Slajd 11</vt:lpstr>
      <vt:lpstr>Slajd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333</cp:revision>
  <dcterms:created xsi:type="dcterms:W3CDTF">2017-07-14T09:59:13Z</dcterms:created>
  <dcterms:modified xsi:type="dcterms:W3CDTF">2018-11-19T19:13:52Z</dcterms:modified>
</cp:coreProperties>
</file>