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8" r:id="rId4"/>
    <p:sldId id="348" r:id="rId5"/>
    <p:sldId id="362" r:id="rId6"/>
    <p:sldId id="363" r:id="rId7"/>
    <p:sldId id="29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11C"/>
    <a:srgbClr val="FF5050"/>
    <a:srgbClr val="FFCC00"/>
    <a:srgbClr val="FFD966"/>
    <a:srgbClr val="C10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45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60E4A-EB76-4AEE-8A18-D3B52B34C639}" type="datetimeFigureOut">
              <a:rPr lang="pl-PL" smtClean="0"/>
              <a:t>02.11.2018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D1B9-375F-4E56-B289-DC70B5E6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85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02.11.2018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8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02.11.2018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3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02.11.2018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02.11.2018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02.11.2018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1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02.11.2018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6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02.11.2018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02.11.2018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02.11.2018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7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02.11.2018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0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02.11.2018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2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02.11.2018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4.xml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s://www.przewodnik-katolicki.pl/Archiwum/2007/Przewodnik-Katolicki-33-2007/Wiara-i-Kosciol/Izajas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7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20</a:t>
            </a:r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1" y="3414715"/>
            <a:ext cx="12191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WYSŁAŃCY BOGA: ELIASZ, IZAJASZ, JEREMIASZ</a:t>
            </a:r>
          </a:p>
        </p:txBody>
      </p:sp>
    </p:spTree>
    <p:extLst>
      <p:ext uri="{BB962C8B-B14F-4D97-AF65-F5344CB8AC3E}">
        <p14:creationId xmlns:p14="http://schemas.microsoft.com/office/powerpoint/2010/main" val="3904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9" y="-317754"/>
            <a:ext cx="12572998" cy="749350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712" y="4978955"/>
            <a:ext cx="12195712" cy="802361"/>
          </a:xfrm>
          <a:prstGeom prst="rect">
            <a:avLst/>
          </a:prstGeom>
          <a:solidFill>
            <a:srgbClr val="FC611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-3712" y="5203828"/>
            <a:ext cx="12195712" cy="577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WYSŁAŃCY BOGA: ELIASZ, IZAJASZ, JEREMIASZ</a:t>
            </a:r>
            <a:endParaRPr lang="pl-PL" sz="2900" b="1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567366" y="2133880"/>
            <a:ext cx="5067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NIEBO</a:t>
            </a:r>
            <a:endParaRPr lang="pl-PL" sz="1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6" name="Prążkowana strzałka w prawo 15">
            <a:hlinkClick r:id="rId3" action="ppaction://hlinksldjump"/>
          </p:cNvPr>
          <p:cNvSpPr/>
          <p:nvPr/>
        </p:nvSpPr>
        <p:spPr>
          <a:xfrm rot="5400000">
            <a:off x="142701" y="2303432"/>
            <a:ext cx="3869214" cy="3693266"/>
          </a:xfrm>
          <a:prstGeom prst="stripedRightArrow">
            <a:avLst/>
          </a:prstGeom>
          <a:solidFill>
            <a:srgbClr val="FC611C">
              <a:alpha val="8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100" dirty="0" smtClean="0">
                <a:latin typeface="Georgia" panose="02040502050405020303" pitchFamily="18" charset="0"/>
              </a:rPr>
              <a:t>Eliasz</a:t>
            </a:r>
            <a:endParaRPr lang="pl-PL" sz="4100" b="1" dirty="0"/>
          </a:p>
        </p:txBody>
      </p:sp>
      <p:sp>
        <p:nvSpPr>
          <p:cNvPr id="13" name="Prążkowana strzałka w prawo 12">
            <a:hlinkClick r:id="rId4" action="ppaction://hlinksldjump"/>
          </p:cNvPr>
          <p:cNvSpPr/>
          <p:nvPr/>
        </p:nvSpPr>
        <p:spPr>
          <a:xfrm rot="5400000">
            <a:off x="4185472" y="2996508"/>
            <a:ext cx="3702262" cy="3693266"/>
          </a:xfrm>
          <a:prstGeom prst="stripedRightArrow">
            <a:avLst/>
          </a:prstGeom>
          <a:solidFill>
            <a:srgbClr val="FC611C">
              <a:alpha val="8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100" dirty="0" smtClean="0">
                <a:latin typeface="Georgia" panose="02040502050405020303" pitchFamily="18" charset="0"/>
              </a:rPr>
              <a:t>Izajasz</a:t>
            </a:r>
            <a:endParaRPr lang="pl-PL" sz="4100" b="1" dirty="0"/>
          </a:p>
        </p:txBody>
      </p:sp>
      <p:sp>
        <p:nvSpPr>
          <p:cNvPr id="14" name="Prążkowana strzałka w prawo 13">
            <a:hlinkClick r:id="rId5" action="ppaction://hlinksldjump"/>
          </p:cNvPr>
          <p:cNvSpPr/>
          <p:nvPr/>
        </p:nvSpPr>
        <p:spPr>
          <a:xfrm rot="5400000">
            <a:off x="7990296" y="2408523"/>
            <a:ext cx="4011201" cy="3693266"/>
          </a:xfrm>
          <a:prstGeom prst="stripedRightArrow">
            <a:avLst/>
          </a:prstGeom>
          <a:solidFill>
            <a:srgbClr val="FC611C">
              <a:alpha val="80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100" dirty="0" smtClean="0">
                <a:latin typeface="Georgia" panose="02040502050405020303" pitchFamily="18" charset="0"/>
              </a:rPr>
              <a:t>Jeremiasz</a:t>
            </a:r>
            <a:endParaRPr lang="pl-PL" sz="41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76" y="377804"/>
            <a:ext cx="1462655" cy="252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9" t="56944" r="11858"/>
          <a:stretch/>
        </p:blipFill>
        <p:spPr>
          <a:xfrm>
            <a:off x="9015079" y="157253"/>
            <a:ext cx="1961634" cy="1842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33" y="157253"/>
            <a:ext cx="139995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"/>
            <a:ext cx="12192000" cy="685737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237219"/>
            <a:ext cx="11197279" cy="1096281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390085"/>
            <a:ext cx="11197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Eliasz </a:t>
            </a:r>
            <a:r>
              <a:rPr lang="pl-PL" sz="4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„moim Bogiem jest </a:t>
            </a:r>
            <a:r>
              <a:rPr lang="pl-PL" sz="44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Jahwe</a:t>
            </a:r>
            <a:r>
              <a:rPr lang="pl-PL" sz="4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”.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61321" y="1486366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61320" y="1682961"/>
            <a:ext cx="52155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Żył i działał w królestwie Izraela </a:t>
            </a:r>
            <a:b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pierwszej połowie IX w. przed Chrystusem.</a:t>
            </a:r>
            <a:endParaRPr lang="pl-PL" sz="2500" dirty="0"/>
          </a:p>
        </p:txBody>
      </p:sp>
      <p:sp>
        <p:nvSpPr>
          <p:cNvPr id="13" name="Prostokąt 12"/>
          <p:cNvSpPr/>
          <p:nvPr/>
        </p:nvSpPr>
        <p:spPr>
          <a:xfrm>
            <a:off x="6443018" y="1492936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443016" y="1672510"/>
            <a:ext cx="52155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Nosił odzienie ze skór i miał koczownicze zwyczaje, co wskazuje na pochodzenie z rodziny pasterzy.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461321" y="3258016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0" name="Prostokąt 19"/>
          <p:cNvSpPr/>
          <p:nvPr/>
        </p:nvSpPr>
        <p:spPr>
          <a:xfrm>
            <a:off x="6443017" y="3258016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2" name="Prostokąt 21"/>
          <p:cNvSpPr/>
          <p:nvPr/>
        </p:nvSpPr>
        <p:spPr>
          <a:xfrm>
            <a:off x="3414071" y="5095803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461319" y="3444160"/>
            <a:ext cx="52155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Jego działalność przypadła na czas panowania króla </a:t>
            </a:r>
            <a:r>
              <a:rPr lang="pl-PL" sz="2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Achaba</a:t>
            </a:r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 kiedy rozprzestrzeniał się kult Baala.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6443017" y="3278442"/>
            <a:ext cx="52155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To on konfrontował się z 450 prorokami Baala. Na jego wezwanie Bóg zesłał ogień, który strawił ofiarę.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3452168" y="5085352"/>
            <a:ext cx="521558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Zmarł w tajemniczych okolicznościach i „wśród wichru wstąpił do nieba”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[zob. 2 </a:t>
            </a:r>
            <a:r>
              <a:rPr lang="pl-PL" sz="20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Krl</a:t>
            </a:r>
            <a:r>
              <a:rPr lang="pl-PL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2, 11].</a:t>
            </a:r>
          </a:p>
        </p:txBody>
      </p:sp>
    </p:spTree>
    <p:extLst>
      <p:ext uri="{BB962C8B-B14F-4D97-AF65-F5344CB8AC3E}">
        <p14:creationId xmlns:p14="http://schemas.microsoft.com/office/powerpoint/2010/main" val="15909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8" grpId="0" animBg="1"/>
      <p:bldP spid="20" grpId="0" animBg="1"/>
      <p:bldP spid="22" grpId="0" animBg="1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541" y="0"/>
            <a:ext cx="12573000" cy="94297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237219"/>
            <a:ext cx="11197279" cy="1096281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23221" y="245383"/>
            <a:ext cx="1119727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Izajasz </a:t>
            </a:r>
            <a:r>
              <a:rPr lang="pl-PL" sz="4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„Bóg jest zbawieniem”.</a:t>
            </a:r>
          </a:p>
          <a:p>
            <a:pPr algn="ctr"/>
            <a:endParaRPr lang="pl-PL" sz="3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1600" dirty="0" smtClean="0">
                <a:solidFill>
                  <a:schemeClr val="bg1"/>
                </a:solidFill>
                <a:latin typeface="Georgia" panose="02040502050405020303" pitchFamily="18" charset="0"/>
                <a:hlinkClick r:id="rId4"/>
              </a:rPr>
              <a:t>PRZECZYTAJ</a:t>
            </a:r>
            <a:endParaRPr lang="pl-PL" sz="16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Przycisk akcji: Koniec 7">
            <a:hlinkClick r:id="rId5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61321" y="1486366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46390" y="1473934"/>
            <a:ext cx="52155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Żył i działał w królestwie Judy </a:t>
            </a:r>
            <a:b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drugiej połowie VIII w. przed Chrystusem. Zmarł śmiercią męczeńską.</a:t>
            </a:r>
            <a:endParaRPr lang="pl-PL" sz="2500" dirty="0"/>
          </a:p>
        </p:txBody>
      </p:sp>
      <p:sp>
        <p:nvSpPr>
          <p:cNvPr id="13" name="Prostokąt 12"/>
          <p:cNvSpPr/>
          <p:nvPr/>
        </p:nvSpPr>
        <p:spPr>
          <a:xfrm>
            <a:off x="6443018" y="1492936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443016" y="1672510"/>
            <a:ext cx="52155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Przypuszczalnie pochodził </a:t>
            </a:r>
            <a:b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z Jerozolimy. To miasto było głównym ośrodkiem jego działania.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461321" y="3258016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0" name="Prostokąt 19"/>
          <p:cNvSpPr/>
          <p:nvPr/>
        </p:nvSpPr>
        <p:spPr>
          <a:xfrm>
            <a:off x="6443017" y="3258016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2" name="Prostokąt 21"/>
          <p:cNvSpPr/>
          <p:nvPr/>
        </p:nvSpPr>
        <p:spPr>
          <a:xfrm>
            <a:off x="3414071" y="5095803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461319" y="3301745"/>
            <a:ext cx="5215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Piętnował nieposłuszeństwo </a:t>
            </a:r>
            <a:br>
              <a:rPr lang="pl-PL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odwrócenie się od Boga, przesądy </a:t>
            </a:r>
            <a:br>
              <a:rPr lang="pl-PL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składanie ofiar bożkom, przekupność </a:t>
            </a:r>
            <a:br>
              <a:rPr lang="pl-PL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chciwość władców oraz nieobyczajność.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6443017" y="3459228"/>
            <a:ext cx="52155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Ukazywał Boga niepodzielnie panującego nad światem, będącego blisko ludu</a:t>
            </a:r>
            <a:r>
              <a:rPr lang="pl-PL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[zob. Iz 41, 10].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3452168" y="5211134"/>
            <a:ext cx="5177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Zapowiedział przyjście Mesjasza, którego nazwał Sługą </a:t>
            </a:r>
            <a:r>
              <a:rPr lang="pl-PL" sz="22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Jahwe</a:t>
            </a:r>
            <a:r>
              <a:rPr lang="pl-PL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 Obietnice te spełniły się w Chrystusie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[zob. Iz 7, 14].</a:t>
            </a:r>
          </a:p>
        </p:txBody>
      </p:sp>
    </p:spTree>
    <p:extLst>
      <p:ext uri="{BB962C8B-B14F-4D97-AF65-F5344CB8AC3E}">
        <p14:creationId xmlns:p14="http://schemas.microsoft.com/office/powerpoint/2010/main" val="8790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8" grpId="0" animBg="1"/>
      <p:bldP spid="20" grpId="0" animBg="1"/>
      <p:bldP spid="22" grpId="0" animBg="1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1075330"/>
            <a:ext cx="13563600" cy="900866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237219"/>
            <a:ext cx="11197279" cy="1096281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390085"/>
            <a:ext cx="11197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Jeremiasz </a:t>
            </a:r>
            <a:r>
              <a:rPr lang="pl-PL" sz="4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„oby </a:t>
            </a:r>
            <a:r>
              <a:rPr lang="pl-PL" sz="44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Jahwe</a:t>
            </a:r>
            <a:r>
              <a:rPr lang="pl-PL" sz="4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pokrzepił”.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61321" y="1486366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61319" y="1452307"/>
            <a:ext cx="52155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Działał na przełomie VIII i VII w. przed Chrystusem. Mieszkał </a:t>
            </a:r>
            <a:b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</a:t>
            </a:r>
            <a:r>
              <a:rPr lang="pl-PL" sz="25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Anatot</a:t>
            </a:r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 gdzie działał, następnie przeniósł się do Jerozolimy.</a:t>
            </a:r>
            <a:endParaRPr lang="pl-PL" sz="2500" dirty="0"/>
          </a:p>
        </p:txBody>
      </p:sp>
      <p:sp>
        <p:nvSpPr>
          <p:cNvPr id="13" name="Prostokąt 12"/>
          <p:cNvSpPr/>
          <p:nvPr/>
        </p:nvSpPr>
        <p:spPr>
          <a:xfrm>
            <a:off x="6443018" y="1492936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443016" y="1672510"/>
            <a:ext cx="52155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Pochodził z rodu kapłańskiego, </a:t>
            </a:r>
          </a:p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na proroka został powołany </a:t>
            </a:r>
          </a:p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młodym wieku.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461321" y="3258016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0" name="Prostokąt 19"/>
          <p:cNvSpPr/>
          <p:nvPr/>
        </p:nvSpPr>
        <p:spPr>
          <a:xfrm>
            <a:off x="6443017" y="3258016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2" name="Prostokąt 21"/>
          <p:cNvSpPr/>
          <p:nvPr/>
        </p:nvSpPr>
        <p:spPr>
          <a:xfrm>
            <a:off x="3414071" y="5095803"/>
            <a:ext cx="5215580" cy="161878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461319" y="3397080"/>
            <a:ext cx="52155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Swoje zadanie pełnił przez 40 lat. </a:t>
            </a:r>
            <a:b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Z odwagą i wytrwałością wzywał</a:t>
            </a:r>
          </a:p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do pokuty</a:t>
            </a:r>
            <a:r>
              <a:rPr lang="pl-PL" sz="25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[zob. Jr 7, 3].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6443017" y="3378931"/>
            <a:ext cx="52155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Nigdy nie zgadzał się na kompromisy w głoszeniu posłannictwa Bożego.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3414071" y="5257294"/>
            <a:ext cx="52155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580 r. przed Chrystusem został prawdopodobnie ukamienowany  </a:t>
            </a:r>
            <a:b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5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Egipcie.</a:t>
            </a:r>
            <a:endParaRPr lang="pl-PL" sz="2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8" grpId="0" animBg="1"/>
      <p:bldP spid="20" grpId="0" animBg="1"/>
      <p:bldP spid="22" grpId="0" animBg="1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5" y="6193306"/>
            <a:ext cx="622780" cy="6227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4" y="678027"/>
            <a:ext cx="11139615" cy="451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Podręcznik dla klasy siódmej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</a:t>
            </a:r>
            <a:b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s. 52-55.</a:t>
            </a:r>
          </a:p>
          <a:p>
            <a:endParaRPr lang="pl-PL" sz="10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Poradnik metodyczny. Siódma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s. 73-79.</a:t>
            </a:r>
          </a:p>
          <a:p>
            <a:endParaRPr lang="pl-PL" sz="1600" dirty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24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4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Dom Medialny, pixabay.com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382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267</Words>
  <Application>Microsoft Office PowerPoint</Application>
  <PresentationFormat>Panoramiczny</PresentationFormat>
  <Paragraphs>43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Fira Sans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361</cp:revision>
  <dcterms:created xsi:type="dcterms:W3CDTF">2017-07-14T09:59:13Z</dcterms:created>
  <dcterms:modified xsi:type="dcterms:W3CDTF">2018-11-02T08:57:49Z</dcterms:modified>
</cp:coreProperties>
</file>