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8" r:id="rId4"/>
    <p:sldId id="348" r:id="rId5"/>
    <p:sldId id="364" r:id="rId6"/>
    <p:sldId id="365" r:id="rId7"/>
    <p:sldId id="366" r:id="rId8"/>
    <p:sldId id="362" r:id="rId9"/>
    <p:sldId id="367" r:id="rId10"/>
    <p:sldId id="368" r:id="rId11"/>
    <p:sldId id="293" r:id="rId12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02.11.2018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02.11.2018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slide" Target="slide9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5" Type="http://schemas.openxmlformats.org/officeDocument/2006/relationships/slide" Target="slide6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21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NIEWOLA BABILOŃSKA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12" y="-660758"/>
            <a:ext cx="12192000" cy="812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12" y="4978955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5203828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NIEWOLA BABILOŃSKA</a:t>
            </a:r>
            <a:endParaRPr lang="pl-PL" sz="29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9654" y="-201196"/>
            <a:ext cx="12821654" cy="854777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6" name="Pięciokąt 15">
            <a:hlinkClick r:id="rId4" action="ppaction://hlinksldjump"/>
          </p:cNvPr>
          <p:cNvSpPr/>
          <p:nvPr/>
        </p:nvSpPr>
        <p:spPr>
          <a:xfrm flipH="1">
            <a:off x="8438145" y="166804"/>
            <a:ext cx="3753853" cy="1504950"/>
          </a:xfrm>
          <a:prstGeom prst="homePlate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100" dirty="0" smtClean="0">
                <a:latin typeface="Georgia" panose="02040502050405020303" pitchFamily="18" charset="0"/>
              </a:rPr>
              <a:t>Babilon</a:t>
            </a:r>
            <a:endParaRPr lang="pl-PL" sz="4100" b="1" dirty="0"/>
          </a:p>
        </p:txBody>
      </p:sp>
      <p:sp>
        <p:nvSpPr>
          <p:cNvPr id="10" name="Pięciokąt 9">
            <a:hlinkClick r:id="rId5" action="ppaction://hlinksldjump"/>
          </p:cNvPr>
          <p:cNvSpPr/>
          <p:nvPr/>
        </p:nvSpPr>
        <p:spPr>
          <a:xfrm flipH="1">
            <a:off x="7716251" y="1782970"/>
            <a:ext cx="4475749" cy="1519539"/>
          </a:xfrm>
          <a:prstGeom prst="homePlate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100" dirty="0" smtClean="0">
                <a:latin typeface="Georgia" panose="02040502050405020303" pitchFamily="18" charset="0"/>
              </a:rPr>
              <a:t>Niewola</a:t>
            </a:r>
            <a:endParaRPr lang="pl-PL" sz="4100" b="1" dirty="0"/>
          </a:p>
        </p:txBody>
      </p:sp>
      <p:sp>
        <p:nvSpPr>
          <p:cNvPr id="11" name="Pięciokąt 10">
            <a:hlinkClick r:id="rId6" action="ppaction://hlinksldjump"/>
          </p:cNvPr>
          <p:cNvSpPr/>
          <p:nvPr/>
        </p:nvSpPr>
        <p:spPr>
          <a:xfrm flipH="1">
            <a:off x="7010396" y="3413725"/>
            <a:ext cx="5181602" cy="1589785"/>
          </a:xfrm>
          <a:prstGeom prst="homePlate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100" dirty="0" smtClean="0">
                <a:latin typeface="Georgia" panose="02040502050405020303" pitchFamily="18" charset="0"/>
              </a:rPr>
              <a:t>Powrót</a:t>
            </a:r>
            <a:endParaRPr lang="pl-PL" sz="4100" b="1" dirty="0"/>
          </a:p>
        </p:txBody>
      </p:sp>
      <p:sp>
        <p:nvSpPr>
          <p:cNvPr id="12" name="Pięciokąt 11">
            <a:hlinkClick r:id="rId7" action="ppaction://hlinksldjump"/>
          </p:cNvPr>
          <p:cNvSpPr/>
          <p:nvPr/>
        </p:nvSpPr>
        <p:spPr>
          <a:xfrm flipH="1">
            <a:off x="6176209" y="5114726"/>
            <a:ext cx="6015791" cy="1547224"/>
          </a:xfrm>
          <a:prstGeom prst="homePlate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100" dirty="0" smtClean="0">
                <a:latin typeface="Georgia" panose="02040502050405020303" pitchFamily="18" charset="0"/>
              </a:rPr>
              <a:t>Znaczenie niewoli</a:t>
            </a:r>
            <a:endParaRPr lang="pl-PL" sz="4100" b="1" dirty="0"/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7199" y="-208347"/>
            <a:ext cx="13428678" cy="8531994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1520" y="611948"/>
            <a:ext cx="2587010" cy="4598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2724150"/>
            <a:ext cx="11425880" cy="283845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1" y="2866102"/>
            <a:ext cx="1142587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Nazwa ta w Biblii odnosi się zarówno do kraju – Babilonii – jak i do jego stolicy – Babilonu. Pismo Święte wiąże tę nazwę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„pomieszaniem języków” podczas budowy wieży Babel będącej symbolem nadmiernej ambicji, wywyższania się człowieka, tworzenia mocarstwa skierowanego przeciw Bogu.</a:t>
            </a:r>
          </a:p>
        </p:txBody>
      </p:sp>
      <p:sp>
        <p:nvSpPr>
          <p:cNvPr id="8" name="Przycisk akcji: Koniec 7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97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24191"/>
            <a:ext cx="12192000" cy="8106382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1520" y="611948"/>
            <a:ext cx="2587010" cy="4598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336829"/>
            <a:ext cx="11425880" cy="192230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1" y="524540"/>
            <a:ext cx="11425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Babilonia, to starożytne państwo powstałe w południowej części Mezopotamii (dziś – południowy Irak), w dolnym biegu Eufratu i Tygrysu. </a:t>
            </a:r>
          </a:p>
        </p:txBody>
      </p:sp>
      <p:sp>
        <p:nvSpPr>
          <p:cNvPr id="8" name="Przycisk akcji: Koniec 7">
            <a:hlinkClick r:id="rId5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85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8606" y="-732"/>
            <a:ext cx="3805550" cy="6763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1372028" y="1923830"/>
            <a:ext cx="4529780" cy="291465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1372028" y="2103663"/>
            <a:ext cx="45297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Wysiedlenie Izraelitów do Babilonii nastąpiło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kilku etapach,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latach 604-562 przed Chrystusem.</a:t>
            </a:r>
          </a:p>
        </p:txBody>
      </p:sp>
      <p:sp>
        <p:nvSpPr>
          <p:cNvPr id="8" name="Przycisk akcji: Koniec 7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460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1" y="12356"/>
            <a:ext cx="2493818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3242620" y="1504950"/>
            <a:ext cx="8644580" cy="287655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242620" y="1641553"/>
            <a:ext cx="86445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Niewola babilońska ściśle łączy się z postacią króla Nabuchodonozora II, za którego panowania nastąpił rozkwit Babilonii. Mimo niewoli i przymusowych prac Żydzi zachowali jednak możliwość wyznawania swojej wiary.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0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2742" y="0"/>
            <a:ext cx="12725400" cy="84836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18" y="4490992"/>
            <a:ext cx="11425882" cy="132960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18" y="4594104"/>
            <a:ext cx="11425882" cy="112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Wyzwolenie z niewoli nadeszło ze strony Cyrusa II, władcy perskiego, który w 539 r. przed Chrystusem zajął Babilonię.</a:t>
            </a:r>
          </a:p>
          <a:p>
            <a:pPr algn="ctr"/>
            <a:endParaRPr lang="pl-PL" sz="3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00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18" y="514350"/>
            <a:ext cx="6682432" cy="530625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18" y="650754"/>
            <a:ext cx="6682432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Okres niewoli babilońskiej dzięki prorokom – Jeremiaszowi, Ezechielowi, Danielowi – którzy nawoływali do zaufania Bogu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szukania w Nim nadziei, miał duży wpływ na życie duchowe Izraelitów.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Dbali oni o znajomość Prawa Bożego, przestrzegali świętowania dnia Pańskiego, dużą wagę przywiązywali do słowa Bożego.</a:t>
            </a:r>
          </a:p>
          <a:p>
            <a:pPr algn="ctr"/>
            <a:endParaRPr lang="pl-PL" sz="3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49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25381"/>
            <a:ext cx="12192000" cy="810876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18" y="4900590"/>
            <a:ext cx="11425882" cy="920011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18" y="5006652"/>
            <a:ext cx="114258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Izraelici docenili więź wspólnoty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44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51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56-57.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80-83.</a:t>
            </a: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3043</TotalTime>
  <Words>178</Words>
  <Application>Microsoft Office PowerPoint</Application>
  <PresentationFormat>Panoramiczny</PresentationFormat>
  <Paragraphs>26</Paragraphs>
  <Slides>11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367</cp:revision>
  <dcterms:created xsi:type="dcterms:W3CDTF">2017-07-14T09:59:13Z</dcterms:created>
  <dcterms:modified xsi:type="dcterms:W3CDTF">2018-11-02T08:57:04Z</dcterms:modified>
</cp:coreProperties>
</file>