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68" r:id="rId4"/>
    <p:sldId id="348" r:id="rId5"/>
    <p:sldId id="364" r:id="rId6"/>
    <p:sldId id="369" r:id="rId7"/>
    <p:sldId id="370" r:id="rId8"/>
    <p:sldId id="293" r:id="rId9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611C"/>
    <a:srgbClr val="FF5050"/>
    <a:srgbClr val="FFCC00"/>
    <a:srgbClr val="FFD966"/>
    <a:srgbClr val="C10B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460E4A-EB76-4AEE-8A18-D3B52B34C639}" type="datetimeFigureOut">
              <a:rPr lang="pl-PL" smtClean="0"/>
              <a:t>02.11.2018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B7D1B9-375F-4E56-B289-DC70B5E6170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46857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9831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511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819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065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865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436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471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409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123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733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145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3.png"/><Relationship Id="rId7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5" Type="http://schemas.openxmlformats.org/officeDocument/2006/relationships/slide" Target="slide5.xml"/><Relationship Id="rId4" Type="http://schemas.openxmlformats.org/officeDocument/2006/relationships/slide" Target="slide4.xml"/><Relationship Id="rId9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7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22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DZIELNI MACHABEUSZE</a:t>
            </a:r>
          </a:p>
        </p:txBody>
      </p:sp>
    </p:spTree>
    <p:extLst>
      <p:ext uri="{BB962C8B-B14F-4D97-AF65-F5344CB8AC3E}">
        <p14:creationId xmlns:p14="http://schemas.microsoft.com/office/powerpoint/2010/main" val="39041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424" y="-161225"/>
            <a:ext cx="12199424" cy="813295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712" y="4978955"/>
            <a:ext cx="12195712" cy="802361"/>
          </a:xfrm>
          <a:prstGeom prst="rect">
            <a:avLst/>
          </a:prstGeom>
          <a:solidFill>
            <a:srgbClr val="FC611C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3712" y="5203828"/>
            <a:ext cx="12195712" cy="57748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DZIELNI MACHABEUSZE</a:t>
            </a:r>
            <a:endParaRPr lang="pl-PL" sz="2900" b="1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57644"/>
            <a:ext cx="12192000" cy="812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2" name="Schemat blokowy: proces alternatywny 11">
            <a:hlinkClick r:id="rId4" action="ppaction://hlinksldjump"/>
          </p:cNvPr>
          <p:cNvSpPr/>
          <p:nvPr/>
        </p:nvSpPr>
        <p:spPr>
          <a:xfrm flipH="1">
            <a:off x="4297831" y="277127"/>
            <a:ext cx="7673030" cy="1695450"/>
          </a:xfrm>
          <a:prstGeom prst="flowChartAlternateProcess">
            <a:avLst/>
          </a:prstGeom>
          <a:solidFill>
            <a:srgbClr val="FC611C">
              <a:alpha val="80000"/>
            </a:srgb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4100" dirty="0" smtClean="0">
                <a:latin typeface="Georgia" panose="02040502050405020303" pitchFamily="18" charset="0"/>
              </a:rPr>
              <a:t>	</a:t>
            </a:r>
            <a:r>
              <a:rPr lang="pl-PL" sz="4100" dirty="0" err="1" smtClean="0">
                <a:latin typeface="Georgia" panose="02040502050405020303" pitchFamily="18" charset="0"/>
              </a:rPr>
              <a:t>Antioch</a:t>
            </a:r>
            <a:r>
              <a:rPr lang="pl-PL" sz="4100" dirty="0" smtClean="0">
                <a:latin typeface="Georgia" panose="02040502050405020303" pitchFamily="18" charset="0"/>
              </a:rPr>
              <a:t> IV </a:t>
            </a:r>
          </a:p>
          <a:p>
            <a:r>
              <a:rPr lang="pl-PL" sz="4100" dirty="0" smtClean="0">
                <a:latin typeface="Georgia" panose="02040502050405020303" pitchFamily="18" charset="0"/>
              </a:rPr>
              <a:t>	</a:t>
            </a:r>
            <a:r>
              <a:rPr lang="pl-PL" sz="4100" dirty="0" err="1" smtClean="0">
                <a:latin typeface="Georgia" panose="02040502050405020303" pitchFamily="18" charset="0"/>
              </a:rPr>
              <a:t>Epifanes</a:t>
            </a:r>
            <a:endParaRPr lang="pl-PL" sz="4100" b="1" dirty="0"/>
          </a:p>
        </p:txBody>
      </p:sp>
      <p:sp>
        <p:nvSpPr>
          <p:cNvPr id="9" name="Schemat blokowy: proces alternatywny 8">
            <a:hlinkClick r:id="rId5" action="ppaction://hlinksldjump"/>
          </p:cNvPr>
          <p:cNvSpPr/>
          <p:nvPr/>
        </p:nvSpPr>
        <p:spPr>
          <a:xfrm flipH="1">
            <a:off x="4297832" y="2342957"/>
            <a:ext cx="7673029" cy="1695450"/>
          </a:xfrm>
          <a:prstGeom prst="flowChartAlternateProcess">
            <a:avLst/>
          </a:prstGeom>
          <a:solidFill>
            <a:srgbClr val="FC611C">
              <a:alpha val="80000"/>
            </a:srgb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l-PL" sz="4100" dirty="0" smtClean="0">
                <a:latin typeface="Georgia" panose="02040502050405020303" pitchFamily="18" charset="0"/>
              </a:rPr>
              <a:t>	Siedmiu braci </a:t>
            </a:r>
          </a:p>
          <a:p>
            <a:pPr algn="just"/>
            <a:r>
              <a:rPr lang="pl-PL" sz="4100" dirty="0" smtClean="0">
                <a:latin typeface="Georgia" panose="02040502050405020303" pitchFamily="18" charset="0"/>
              </a:rPr>
              <a:t>	męczenników</a:t>
            </a:r>
            <a:endParaRPr lang="pl-PL" sz="4100" dirty="0"/>
          </a:p>
        </p:txBody>
      </p:sp>
      <p:sp>
        <p:nvSpPr>
          <p:cNvPr id="13" name="Schemat blokowy: proces alternatywny 12">
            <a:hlinkClick r:id="rId6" action="ppaction://hlinksldjump"/>
          </p:cNvPr>
          <p:cNvSpPr/>
          <p:nvPr/>
        </p:nvSpPr>
        <p:spPr>
          <a:xfrm flipH="1">
            <a:off x="4297831" y="4408787"/>
            <a:ext cx="7673030" cy="1695450"/>
          </a:xfrm>
          <a:prstGeom prst="flowChartAlternateProcess">
            <a:avLst/>
          </a:prstGeom>
          <a:solidFill>
            <a:srgbClr val="FC611C">
              <a:alpha val="80000"/>
            </a:srgb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l-PL" sz="4100" dirty="0" smtClean="0">
                <a:latin typeface="Georgia" panose="02040502050405020303" pitchFamily="18" charset="0"/>
              </a:rPr>
              <a:t>	Współcześni </a:t>
            </a:r>
          </a:p>
          <a:p>
            <a:pPr algn="just"/>
            <a:r>
              <a:rPr lang="pl-PL" sz="4100" dirty="0" smtClean="0">
                <a:latin typeface="Georgia" panose="02040502050405020303" pitchFamily="18" charset="0"/>
              </a:rPr>
              <a:t>	męczennicy</a:t>
            </a:r>
            <a:endParaRPr lang="pl-PL" sz="4100" b="1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7143" y="399520"/>
            <a:ext cx="2167042" cy="14506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Obraz 4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667" b="10244"/>
          <a:stretch/>
        </p:blipFill>
        <p:spPr>
          <a:xfrm flipH="1">
            <a:off x="9287144" y="2393157"/>
            <a:ext cx="2167042" cy="1485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Obraz 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2" t="5040"/>
          <a:stretch/>
        </p:blipFill>
        <p:spPr>
          <a:xfrm>
            <a:off x="9287143" y="4505624"/>
            <a:ext cx="2169371" cy="15017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289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651793"/>
            <a:ext cx="12191998" cy="816158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2209800"/>
            <a:ext cx="11425880" cy="367655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2309590"/>
            <a:ext cx="1134761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pierwszej połowie II wieku przed Chrystusem naród izraelski kolejny raz znalazł się pod obcym panowaniem. Szczególnie dotkliwe okazały się rządy syryjskiego króla </a:t>
            </a:r>
            <a:r>
              <a:rPr lang="pl-PL" sz="32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Antiocha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IV </a:t>
            </a:r>
            <a:r>
              <a:rPr lang="pl-PL" sz="32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Epifanesa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. Wprowadził on w Judei obca kulturę oraz nowe obyczaje. W świątyni umieścił pogańskiego bożka </a:t>
            </a:r>
            <a:b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zabronił Izraelitom zachowania świąt religijnych i składania ofiar.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097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8600" y="-787400"/>
            <a:ext cx="12649200" cy="84328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2773614"/>
            <a:ext cx="11425880" cy="3046988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1" y="2773614"/>
            <a:ext cx="1142587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Pismo Święte sławi ich męczeństwo. Nie chcieli oni złamać obowiązujących przepisów religijnych i odmówili spożywania zakazanej przez prawo wieprzowiny. Król chciał ich do tego nakłonić, spotkawszy się ze stanowczą odmową, po kolei skazywał ich na śmierć, licząc na zaparcie się wiary przez kolejnego z braci. Życie oddała też matka.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9854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0340" y="-215900"/>
            <a:ext cx="12649200" cy="84328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2773614"/>
            <a:ext cx="11425880" cy="3046988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1" y="2773614"/>
            <a:ext cx="1142587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Czasy pierwszych chrześcijan, ale także i dziś nie brakuje ludzi, którzy oddali życie za wiarę. Wiek XX był okresem, w którym najwięcej osób oddało życie za wiarę – ponad 45 milionów, co stanowi 65% wszystkich zabójstw z tego powodu od początku chrześcijaństwa. Z tego wynika, że każdego dnia ginęło 1246 osób; rocznie blisko 455 tysięcy. </a:t>
            </a:r>
          </a:p>
        </p:txBody>
      </p:sp>
      <p:sp>
        <p:nvSpPr>
          <p:cNvPr id="8" name="Przycisk akcji: Koniec 7">
            <a:hlinkClick r:id="" action="ppaction://hlinkshowjump?jump=nextslide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981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57644"/>
            <a:ext cx="12192000" cy="812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3992814"/>
            <a:ext cx="11425880" cy="1827788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1" y="4121878"/>
            <a:ext cx="114258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Obecnie, w XXI wieku, w ponad 70 krajach świata dochodzi do prześladowania każdego roku 200 milionów chrześcijan ze względu na wyznawaną wiarę.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913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4" y="678027"/>
            <a:ext cx="11139615" cy="4514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Podręcznik dla klasy siódmej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</a:t>
            </a:r>
            <a:b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</a:b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s. 58-59.</a:t>
            </a:r>
          </a:p>
          <a:p>
            <a:endParaRPr lang="pl-PL" sz="10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Poradnik metodyczny. Siódma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s. 84-86.</a:t>
            </a:r>
          </a:p>
          <a:p>
            <a:endParaRPr lang="pl-PL" sz="16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24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4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3838211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3073</TotalTime>
  <Words>235</Words>
  <Application>Microsoft Office PowerPoint</Application>
  <PresentationFormat>Panoramiczny</PresentationFormat>
  <Paragraphs>24</Paragraphs>
  <Slides>8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Fira Sans</vt:lpstr>
      <vt:lpstr>Georgia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371</cp:revision>
  <dcterms:created xsi:type="dcterms:W3CDTF">2017-07-14T09:59:13Z</dcterms:created>
  <dcterms:modified xsi:type="dcterms:W3CDTF">2018-11-02T08:54:19Z</dcterms:modified>
</cp:coreProperties>
</file>