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68" r:id="rId4"/>
    <p:sldId id="348" r:id="rId5"/>
    <p:sldId id="358" r:id="rId6"/>
    <p:sldId id="357" r:id="rId7"/>
    <p:sldId id="359" r:id="rId8"/>
    <p:sldId id="360" r:id="rId9"/>
    <p:sldId id="361" r:id="rId10"/>
    <p:sldId id="293" r:id="rId11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611C"/>
    <a:srgbClr val="FF5050"/>
    <a:srgbClr val="FFCC00"/>
    <a:srgbClr val="FFD966"/>
    <a:srgbClr val="C10B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74" d="100"/>
          <a:sy n="74" d="100"/>
        </p:scale>
        <p:origin x="54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460E4A-EB76-4AEE-8A18-D3B52B34C639}" type="datetimeFigureOut">
              <a:rPr lang="pl-PL" smtClean="0"/>
              <a:t>02.11.2018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B7D1B9-375F-4E56-B289-DC70B5E6170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468571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89831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511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8198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065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865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436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471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4093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123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733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145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image" Target="../media/image3.png"/><Relationship Id="rId7" Type="http://schemas.openxmlformats.org/officeDocument/2006/relationships/slide" Target="slide4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9.xml"/><Relationship Id="rId5" Type="http://schemas.openxmlformats.org/officeDocument/2006/relationships/slide" Target="slide8.xml"/><Relationship Id="rId4" Type="http://schemas.openxmlformats.org/officeDocument/2006/relationships/slide" Target="slide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7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19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CZASY ŚWIETNOŚCI I UPADKU</a:t>
            </a:r>
          </a:p>
        </p:txBody>
      </p:sp>
    </p:spTree>
    <p:extLst>
      <p:ext uri="{BB962C8B-B14F-4D97-AF65-F5344CB8AC3E}">
        <p14:creationId xmlns:p14="http://schemas.microsoft.com/office/powerpoint/2010/main" val="39041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424" y="-1262594"/>
            <a:ext cx="12199424" cy="813295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712" y="4978955"/>
            <a:ext cx="12195712" cy="802361"/>
          </a:xfrm>
          <a:prstGeom prst="rect">
            <a:avLst/>
          </a:prstGeom>
          <a:solidFill>
            <a:srgbClr val="FC611C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3712" y="5203828"/>
            <a:ext cx="12195712" cy="577488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CZASY ŚWIETNOŚCI I UPADKU</a:t>
            </a:r>
            <a:endParaRPr lang="pl-PL" sz="2900" b="1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8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499" y="-840435"/>
            <a:ext cx="13334998" cy="853887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6" name="Prostokąt 15">
            <a:hlinkClick r:id="rId4" action="ppaction://hlinksldjump"/>
          </p:cNvPr>
          <p:cNvSpPr/>
          <p:nvPr/>
        </p:nvSpPr>
        <p:spPr>
          <a:xfrm>
            <a:off x="6238860" y="409158"/>
            <a:ext cx="5765618" cy="1599502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800" dirty="0" smtClean="0">
                <a:latin typeface="Georgia" panose="02040502050405020303" pitchFamily="18" charset="0"/>
              </a:rPr>
              <a:t>Saul</a:t>
            </a:r>
            <a:endParaRPr lang="pl-PL" sz="4800" b="1" dirty="0"/>
          </a:p>
        </p:txBody>
      </p:sp>
      <p:sp>
        <p:nvSpPr>
          <p:cNvPr id="9" name="Prostokąt 8">
            <a:hlinkClick r:id="rId5" action="ppaction://hlinksldjump"/>
          </p:cNvPr>
          <p:cNvSpPr/>
          <p:nvPr/>
        </p:nvSpPr>
        <p:spPr>
          <a:xfrm>
            <a:off x="6238860" y="2255442"/>
            <a:ext cx="5765618" cy="1599502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800" dirty="0" smtClean="0">
                <a:latin typeface="Georgia" panose="02040502050405020303" pitchFamily="18" charset="0"/>
              </a:rPr>
              <a:t>Dawid</a:t>
            </a:r>
            <a:endParaRPr lang="pl-PL" sz="4800" b="1" dirty="0"/>
          </a:p>
        </p:txBody>
      </p:sp>
      <p:sp>
        <p:nvSpPr>
          <p:cNvPr id="10" name="Prostokąt 9">
            <a:hlinkClick r:id="rId6" action="ppaction://hlinksldjump"/>
          </p:cNvPr>
          <p:cNvSpPr/>
          <p:nvPr/>
        </p:nvSpPr>
        <p:spPr>
          <a:xfrm>
            <a:off x="6238860" y="4101726"/>
            <a:ext cx="5765618" cy="1599502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800" dirty="0" smtClean="0">
                <a:latin typeface="Georgia" panose="02040502050405020303" pitchFamily="18" charset="0"/>
              </a:rPr>
              <a:t>Salomon</a:t>
            </a:r>
            <a:endParaRPr lang="pl-PL" sz="4800" b="1" dirty="0"/>
          </a:p>
        </p:txBody>
      </p:sp>
      <p:sp>
        <p:nvSpPr>
          <p:cNvPr id="11" name="Prostokąt 10">
            <a:hlinkClick r:id="rId7" action="ppaction://hlinksldjump"/>
          </p:cNvPr>
          <p:cNvSpPr/>
          <p:nvPr/>
        </p:nvSpPr>
        <p:spPr>
          <a:xfrm>
            <a:off x="190500" y="1455691"/>
            <a:ext cx="5765618" cy="1599502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800" dirty="0" smtClean="0">
                <a:latin typeface="Georgia" panose="02040502050405020303" pitchFamily="18" charset="0"/>
              </a:rPr>
              <a:t>Królestwo Izraela</a:t>
            </a:r>
            <a:endParaRPr lang="pl-PL" sz="4800" b="1" dirty="0"/>
          </a:p>
        </p:txBody>
      </p:sp>
      <p:sp>
        <p:nvSpPr>
          <p:cNvPr id="12" name="Prostokąt 11">
            <a:hlinkClick r:id="rId8" action="ppaction://hlinksldjump"/>
          </p:cNvPr>
          <p:cNvSpPr/>
          <p:nvPr/>
        </p:nvSpPr>
        <p:spPr>
          <a:xfrm>
            <a:off x="190500" y="3301975"/>
            <a:ext cx="5765618" cy="1599502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800" dirty="0" smtClean="0">
                <a:latin typeface="Georgia" panose="02040502050405020303" pitchFamily="18" charset="0"/>
              </a:rPr>
              <a:t>Rozpad państwa</a:t>
            </a:r>
            <a:endParaRPr lang="pl-PL" sz="4800" b="1" dirty="0"/>
          </a:p>
        </p:txBody>
      </p:sp>
    </p:spTree>
    <p:extLst>
      <p:ext uri="{BB962C8B-B14F-4D97-AF65-F5344CB8AC3E}">
        <p14:creationId xmlns:p14="http://schemas.microsoft.com/office/powerpoint/2010/main" val="7289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2" r="24814"/>
          <a:stretch/>
        </p:blipFill>
        <p:spPr>
          <a:xfrm>
            <a:off x="6951264" y="697057"/>
            <a:ext cx="4935936" cy="48683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232720" y="285750"/>
            <a:ext cx="6491931" cy="569093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232721" y="523435"/>
            <a:ext cx="649193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Od czasu sędziów do upadku Jerozolimy, narodem izraelskim rządzili królowie – w sumie ponad 400 lat.</a:t>
            </a:r>
          </a:p>
          <a:p>
            <a:pPr algn="ctr"/>
            <a:endParaRPr lang="pl-PL" sz="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Władcy wskazani przez Boga i wezwani do prowadzenia narodu w Jego imieniu byli namaszczani olejem wylewanym </a:t>
            </a: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na głowę.</a:t>
            </a:r>
          </a:p>
          <a:p>
            <a:pPr algn="ctr"/>
            <a:endParaRPr lang="pl-PL" sz="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Król Izraela, w przeciwieństwie do innych królów, nie stawał się Bogiem </a:t>
            </a:r>
            <a:b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 chwilą namaszczenia na króla – stawał się sługą jedynego Boga i poddanych.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097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95499" y="-2725907"/>
            <a:ext cx="19126198" cy="1211931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3248852"/>
            <a:ext cx="11425881" cy="2571750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1" y="3410336"/>
            <a:ext cx="1142588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dziejach narodu Izraelskiego królowie troszczyli się o bezpieczeństwo swych poddanych. To czasami budziło wśród ludzi pewność siebie, poczucie niezależności od Stwórcy i zepsucie moralne. Efektem był sprzeciw Izraelitów wobec Boga. Pod koniec życia nawet król Salomon odwrócił się od Niego i zaczął czcić bożków.</a:t>
            </a:r>
          </a:p>
        </p:txBody>
      </p:sp>
      <p:sp>
        <p:nvSpPr>
          <p:cNvPr id="8" name="Przycisk akcji: Koniec 7">
            <a:hlinkClick r:id="" action="ppaction://hlinkshowjump?jump=nextslide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0236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232720" y="285750"/>
            <a:ext cx="11654480" cy="1333500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232720" y="352335"/>
            <a:ext cx="116544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>
                <a:solidFill>
                  <a:schemeClr val="bg1"/>
                </a:solidFill>
                <a:latin typeface="Georgia" panose="02040502050405020303" pitchFamily="18" charset="0"/>
              </a:rPr>
              <a:t>W 931 r. przed Chrystusem nastąpił podział Izraela na dwie </a:t>
            </a:r>
            <a: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części:</a:t>
            </a:r>
            <a:endParaRPr lang="pl-PL" sz="3600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8" name="Przycisk akcji: Koniec 7">
            <a:hlinkClick r:id="rId3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232720" y="2893178"/>
            <a:ext cx="5520380" cy="2030360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rostokąt 10"/>
          <p:cNvSpPr/>
          <p:nvPr/>
        </p:nvSpPr>
        <p:spPr>
          <a:xfrm>
            <a:off x="6366818" y="2893178"/>
            <a:ext cx="5520380" cy="2030360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232719" y="3131265"/>
            <a:ext cx="552038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Królestwo Judy</a:t>
            </a:r>
          </a:p>
          <a:p>
            <a:pPr algn="ctr"/>
            <a:endParaRPr lang="pl-PL" sz="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przetrwało do 586 r. przed Chrystusem</a:t>
            </a:r>
            <a:endParaRPr lang="pl-PL" sz="2400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6366818" y="3131265"/>
            <a:ext cx="552038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Królestwo Izraela</a:t>
            </a:r>
          </a:p>
          <a:p>
            <a:pPr algn="ctr"/>
            <a:endParaRPr lang="pl-PL" sz="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upadło w latach 722-721 przed Chrystusem</a:t>
            </a:r>
            <a:endParaRPr lang="pl-PL" sz="2400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4" name="Strzałka w dół 13"/>
          <p:cNvSpPr/>
          <p:nvPr/>
        </p:nvSpPr>
        <p:spPr>
          <a:xfrm>
            <a:off x="2257167" y="1931570"/>
            <a:ext cx="1471484" cy="742518"/>
          </a:xfrm>
          <a:prstGeom prst="downArrow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6" name="Strzałka w dół 15"/>
          <p:cNvSpPr/>
          <p:nvPr/>
        </p:nvSpPr>
        <p:spPr>
          <a:xfrm>
            <a:off x="8105517" y="1906581"/>
            <a:ext cx="1471484" cy="742518"/>
          </a:xfrm>
          <a:prstGeom prst="downArrow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</p:spTree>
    <p:extLst>
      <p:ext uri="{BB962C8B-B14F-4D97-AF65-F5344CB8AC3E}">
        <p14:creationId xmlns:p14="http://schemas.microsoft.com/office/powerpoint/2010/main" val="353566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/>
      <p:bldP spid="13" grpId="0"/>
      <p:bldP spid="14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52" r="32778"/>
          <a:stretch/>
        </p:blipFill>
        <p:spPr>
          <a:xfrm>
            <a:off x="8039100" y="12356"/>
            <a:ext cx="41529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228601" y="492621"/>
            <a:ext cx="7686673" cy="5704164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228601" y="654176"/>
            <a:ext cx="7686673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SAUL panował od około 1030 do 1010 r. </a:t>
            </a: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przed Chrystusem.</a:t>
            </a:r>
          </a:p>
          <a:p>
            <a:pPr algn="ctr"/>
            <a:endParaRPr lang="pl-PL" sz="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Bóg wskazał go Samuelowi, by namaścił go na króla. Saul przez cały okres swego panowania prowadził wojny z Filistynami. Nie był jednak dobrym władcą – nie poddał się woli Bożej, nie usłuchał nakazu Pana i został odrzucony </a:t>
            </a: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 powodu swojego grzechu. Ogarnięty zazdrością prześladował swojego najlepszego dowódcę – Dawida. Doprowadził do kolejnej napaści Filistynów, podczas której on i jego synowie ponieśli śmierć.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7589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48" r="25926"/>
          <a:stretch/>
        </p:blipFill>
        <p:spPr>
          <a:xfrm>
            <a:off x="8801100" y="-18664"/>
            <a:ext cx="3390900" cy="685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304800" y="381000"/>
            <a:ext cx="8191501" cy="5615686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304799" y="557353"/>
            <a:ext cx="819150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Następca Saula – król DAWID. </a:t>
            </a:r>
          </a:p>
          <a:p>
            <a:pPr algn="ctr"/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N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ajmłodszy z ośmiu synów </a:t>
            </a:r>
            <a:r>
              <a:rPr lang="pl-PL" sz="28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Jessego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z Betlejem. Zajmował się wypasaniem owiec, był uzdolniony muzycznie, słynął z urody, siły i talentu poetyckiego. Wybrany przez Boga na króla, został namaszczony przez Samuela.</a:t>
            </a:r>
          </a:p>
          <a:p>
            <a:pPr algn="ctr"/>
            <a:endParaRPr lang="pl-PL" sz="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[zob. 1 Sm 16, 7. 12-13]</a:t>
            </a:r>
          </a:p>
          <a:p>
            <a:pPr algn="ctr"/>
            <a:endParaRPr lang="pl-PL" sz="1400" b="1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Kiedy obejmował rządy miał lat trzydzieści, </a:t>
            </a:r>
            <a:b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a rządził czterdzieści </a:t>
            </a: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(1010 – 970 r. przed Chrystusem).</a:t>
            </a:r>
            <a:endParaRPr lang="pl-PL" sz="28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endParaRPr lang="pl-PL" sz="14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400" b="1" dirty="0">
                <a:solidFill>
                  <a:schemeClr val="bg1"/>
                </a:solidFill>
                <a:latin typeface="Georgia" panose="02040502050405020303" pitchFamily="18" charset="0"/>
              </a:rPr>
              <a:t>[zob. </a:t>
            </a:r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2 </a:t>
            </a:r>
            <a:r>
              <a:rPr lang="pl-PL" sz="2400" b="1" dirty="0">
                <a:solidFill>
                  <a:schemeClr val="bg1"/>
                </a:solidFill>
                <a:latin typeface="Georgia" panose="02040502050405020303" pitchFamily="18" charset="0"/>
              </a:rPr>
              <a:t>Sm </a:t>
            </a:r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5,4]</a:t>
            </a:r>
            <a:endParaRPr lang="pl-PL" sz="2400" b="1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1233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90698" y="-1185423"/>
            <a:ext cx="13982698" cy="930504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5124449" y="1105467"/>
            <a:ext cx="6762751" cy="4681183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5124449" y="1250148"/>
            <a:ext cx="676274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Następcą Dawida był król SALOMON. </a:t>
            </a:r>
          </a:p>
          <a:p>
            <a:pPr algn="ctr"/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P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anował w latach 970 – 931 przed Chrystusem. </a:t>
            </a:r>
          </a:p>
          <a:p>
            <a:pPr algn="ctr"/>
            <a:endParaRPr lang="pl-PL" sz="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Za panowania Dawida, a później Salomona Królestwo Judy i Izraela stało się potęgą.</a:t>
            </a:r>
          </a:p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Salomon poprosił Boga o mądrość </a:t>
            </a:r>
          </a:p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prowadzeniu narodu </a:t>
            </a:r>
            <a:r>
              <a:rPr lang="pl-PL" sz="2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[zob. 1 </a:t>
            </a:r>
            <a:r>
              <a:rPr lang="pl-PL" sz="2000" b="1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Krl</a:t>
            </a:r>
            <a:r>
              <a:rPr lang="pl-PL" sz="2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 3, 9-10].</a:t>
            </a:r>
          </a:p>
          <a:p>
            <a:pPr algn="ctr"/>
            <a:endParaRPr lang="pl-PL" sz="8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Potrafił rozstrzygać spory, stał się symbolem mądrości. W czasie jego rządów królestwo rozkwitło i cieszyło się uznaniem. </a:t>
            </a:r>
          </a:p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Salomon wybudował wspaniałą świątynię, nazwaną później na jego cześć – Salomonową.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0799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8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4" y="678027"/>
            <a:ext cx="11139615" cy="4514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Podręcznik dla klasy siódmej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</a:t>
            </a:r>
            <a:b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</a:b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s. 48-51.</a:t>
            </a:r>
          </a:p>
          <a:p>
            <a:endParaRPr lang="pl-PL" sz="10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Poradnik metodyczny. Siódma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s. 69-72.</a:t>
            </a:r>
          </a:p>
          <a:p>
            <a:endParaRPr lang="pl-PL" sz="16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24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4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3838211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2948</TotalTime>
  <Words>410</Words>
  <Application>Microsoft Office PowerPoint</Application>
  <PresentationFormat>Panoramiczny</PresentationFormat>
  <Paragraphs>56</Paragraphs>
  <Slides>10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Fira Sans</vt:lpstr>
      <vt:lpstr>Georgia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356</cp:revision>
  <dcterms:created xsi:type="dcterms:W3CDTF">2017-07-14T09:59:13Z</dcterms:created>
  <dcterms:modified xsi:type="dcterms:W3CDTF">2018-11-02T08:53:15Z</dcterms:modified>
</cp:coreProperties>
</file>