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68" r:id="rId4"/>
    <p:sldId id="298" r:id="rId5"/>
    <p:sldId id="304" r:id="rId6"/>
    <p:sldId id="308" r:id="rId7"/>
    <p:sldId id="326" r:id="rId8"/>
    <p:sldId id="327" r:id="rId9"/>
    <p:sldId id="328" r:id="rId10"/>
    <p:sldId id="329" r:id="rId11"/>
    <p:sldId id="330" r:id="rId12"/>
    <p:sldId id="331" r:id="rId13"/>
    <p:sldId id="332" r:id="rId14"/>
    <p:sldId id="333" r:id="rId15"/>
    <p:sldId id="334" r:id="rId16"/>
    <p:sldId id="335" r:id="rId17"/>
    <p:sldId id="336" r:id="rId18"/>
    <p:sldId id="300" r:id="rId19"/>
    <p:sldId id="309" r:id="rId20"/>
    <p:sldId id="293" r:id="rId2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05.11.2018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image" Target="../media/image3.png"/><Relationship Id="rId7" Type="http://schemas.openxmlformats.org/officeDocument/2006/relationships/slide" Target="slide7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slide" Target="slide19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15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BÓG PROWADZI SWÓJ LUD KU WOLNOŚCI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8600" y="-90777"/>
            <a:ext cx="12649200" cy="703955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12" y="4978955"/>
            <a:ext cx="12195712" cy="802361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712" y="5203828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BÓG PROWADZI SWÓJ LUD KU WOLNOŚCI</a:t>
            </a:r>
            <a:endParaRPr lang="pl-PL" sz="29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7263" y="-1310142"/>
            <a:ext cx="14776026" cy="818049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8" name="Prostokąt 7">
            <a:hlinkClick r:id="rId4" action="ppaction://hlinksldjump"/>
          </p:cNvPr>
          <p:cNvSpPr/>
          <p:nvPr/>
        </p:nvSpPr>
        <p:spPr>
          <a:xfrm>
            <a:off x="5048250" y="433160"/>
            <a:ext cx="6896100" cy="1024688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 smtClean="0">
                <a:latin typeface="Georgia" panose="02040502050405020303" pitchFamily="18" charset="0"/>
              </a:rPr>
              <a:t>Mojżesz</a:t>
            </a:r>
            <a:r>
              <a:rPr lang="pl-PL" sz="4800" dirty="0" smtClean="0">
                <a:latin typeface="Georgia" panose="02040502050405020303" pitchFamily="18" charset="0"/>
              </a:rPr>
              <a:t> </a:t>
            </a:r>
            <a:r>
              <a:rPr lang="pl-PL" sz="2000" b="1" dirty="0" smtClean="0">
                <a:latin typeface="Georgia" panose="02040502050405020303" pitchFamily="18" charset="0"/>
              </a:rPr>
              <a:t>[zob. </a:t>
            </a:r>
            <a:r>
              <a:rPr lang="pl-PL" sz="2000" b="1" dirty="0" err="1" smtClean="0">
                <a:latin typeface="Georgia" panose="02040502050405020303" pitchFamily="18" charset="0"/>
              </a:rPr>
              <a:t>Wj</a:t>
            </a:r>
            <a:r>
              <a:rPr lang="pl-PL" sz="2000" b="1" dirty="0" smtClean="0">
                <a:latin typeface="Georgia" panose="02040502050405020303" pitchFamily="18" charset="0"/>
              </a:rPr>
              <a:t> 2, 1-23]</a:t>
            </a:r>
          </a:p>
        </p:txBody>
      </p:sp>
      <p:sp>
        <p:nvSpPr>
          <p:cNvPr id="12" name="Prostokąt 11">
            <a:hlinkClick r:id="rId5" action="ppaction://hlinksldjump"/>
          </p:cNvPr>
          <p:cNvSpPr/>
          <p:nvPr/>
        </p:nvSpPr>
        <p:spPr>
          <a:xfrm>
            <a:off x="5048250" y="5061592"/>
            <a:ext cx="6896100" cy="1377308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 smtClean="0">
                <a:latin typeface="Georgia" panose="02040502050405020303" pitchFamily="18" charset="0"/>
              </a:rPr>
              <a:t>Półwysep Synaj</a:t>
            </a:r>
            <a:endParaRPr lang="pl-PL" sz="3600" dirty="0"/>
          </a:p>
        </p:txBody>
      </p:sp>
      <p:sp>
        <p:nvSpPr>
          <p:cNvPr id="15" name="Prostokąt 14">
            <a:hlinkClick r:id="rId6" action="ppaction://hlinksldjump"/>
          </p:cNvPr>
          <p:cNvSpPr/>
          <p:nvPr/>
        </p:nvSpPr>
        <p:spPr>
          <a:xfrm>
            <a:off x="5048250" y="1598860"/>
            <a:ext cx="6896100" cy="1024688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 smtClean="0">
                <a:latin typeface="Georgia" panose="02040502050405020303" pitchFamily="18" charset="0"/>
              </a:rPr>
              <a:t>Cierpienie zniewolonych </a:t>
            </a:r>
            <a:r>
              <a:rPr lang="pl-PL" sz="2000" dirty="0" smtClean="0">
                <a:latin typeface="Georgia" panose="02040502050405020303" pitchFamily="18" charset="0"/>
              </a:rPr>
              <a:t>[zob. </a:t>
            </a:r>
            <a:r>
              <a:rPr lang="pl-PL" sz="2000" dirty="0" err="1" smtClean="0">
                <a:latin typeface="Georgia" panose="02040502050405020303" pitchFamily="18" charset="0"/>
              </a:rPr>
              <a:t>Wj</a:t>
            </a:r>
            <a:r>
              <a:rPr lang="pl-PL" sz="2000" dirty="0" smtClean="0">
                <a:latin typeface="Georgia" panose="02040502050405020303" pitchFamily="18" charset="0"/>
              </a:rPr>
              <a:t> 1, 14]</a:t>
            </a:r>
            <a:endParaRPr lang="pl-PL" sz="2000" dirty="0">
              <a:latin typeface="Georgia" panose="02040502050405020303" pitchFamily="18" charset="0"/>
            </a:endParaRPr>
          </a:p>
        </p:txBody>
      </p:sp>
      <p:sp>
        <p:nvSpPr>
          <p:cNvPr id="17" name="Prostokąt 16">
            <a:hlinkClick r:id="rId7" action="ppaction://hlinksldjump"/>
          </p:cNvPr>
          <p:cNvSpPr/>
          <p:nvPr/>
        </p:nvSpPr>
        <p:spPr>
          <a:xfrm>
            <a:off x="5048250" y="2764560"/>
            <a:ext cx="6896100" cy="1007504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>
                <a:latin typeface="Georgia" panose="02040502050405020303" pitchFamily="18" charset="0"/>
              </a:rPr>
              <a:t> </a:t>
            </a:r>
            <a:r>
              <a:rPr lang="pl-PL" sz="3600" dirty="0" smtClean="0">
                <a:latin typeface="Georgia" panose="02040502050405020303" pitchFamily="18" charset="0"/>
              </a:rPr>
              <a:t>Plagi egipskie </a:t>
            </a:r>
            <a:r>
              <a:rPr lang="pl-PL" sz="2000" dirty="0" smtClean="0">
                <a:latin typeface="Georgia" panose="02040502050405020303" pitchFamily="18" charset="0"/>
              </a:rPr>
              <a:t>[zob. </a:t>
            </a:r>
            <a:r>
              <a:rPr lang="pl-PL" sz="2000" dirty="0" err="1" smtClean="0">
                <a:latin typeface="Georgia" panose="02040502050405020303" pitchFamily="18" charset="0"/>
              </a:rPr>
              <a:t>Wj</a:t>
            </a:r>
            <a:r>
              <a:rPr lang="pl-PL" sz="2000" dirty="0" smtClean="0">
                <a:latin typeface="Georgia" panose="02040502050405020303" pitchFamily="18" charset="0"/>
              </a:rPr>
              <a:t> 7, 14 – 13, 16] </a:t>
            </a:r>
          </a:p>
        </p:txBody>
      </p:sp>
      <p:sp>
        <p:nvSpPr>
          <p:cNvPr id="10" name="Prostokąt 9">
            <a:hlinkClick r:id="rId8" action="ppaction://hlinksldjump"/>
          </p:cNvPr>
          <p:cNvSpPr/>
          <p:nvPr/>
        </p:nvSpPr>
        <p:spPr>
          <a:xfrm>
            <a:off x="5048250" y="3913076"/>
            <a:ext cx="6896100" cy="1007504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>
                <a:latin typeface="Georgia" panose="02040502050405020303" pitchFamily="18" charset="0"/>
              </a:rPr>
              <a:t> </a:t>
            </a:r>
            <a:r>
              <a:rPr lang="pl-PL" sz="3600" dirty="0">
                <a:latin typeface="Georgia" panose="02040502050405020303" pitchFamily="18" charset="0"/>
              </a:rPr>
              <a:t>Wyjście – Exodus </a:t>
            </a:r>
            <a:r>
              <a:rPr lang="pl-PL" sz="2000" dirty="0">
                <a:latin typeface="Georgia" panose="02040502050405020303" pitchFamily="18" charset="0"/>
              </a:rPr>
              <a:t>[zob. </a:t>
            </a:r>
            <a:r>
              <a:rPr lang="pl-PL" sz="2000" dirty="0" err="1">
                <a:latin typeface="Georgia" panose="02040502050405020303" pitchFamily="18" charset="0"/>
              </a:rPr>
              <a:t>Wj</a:t>
            </a:r>
            <a:r>
              <a:rPr lang="pl-PL" sz="2000" dirty="0">
                <a:latin typeface="Georgia" panose="02040502050405020303" pitchFamily="18" charset="0"/>
              </a:rPr>
              <a:t> </a:t>
            </a:r>
            <a:r>
              <a:rPr lang="pl-PL" sz="2000" dirty="0" smtClean="0">
                <a:latin typeface="Georgia" panose="02040502050405020303" pitchFamily="18" charset="0"/>
              </a:rPr>
              <a:t>13, 17 – 15, 27]</a:t>
            </a:r>
            <a:endParaRPr lang="pl-PL" sz="20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48" r="19759"/>
          <a:stretch/>
        </p:blipFill>
        <p:spPr>
          <a:xfrm>
            <a:off x="6153150" y="241944"/>
            <a:ext cx="6038850" cy="624535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241944"/>
            <a:ext cx="5272730" cy="568620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330448"/>
            <a:ext cx="527273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Mojżesz 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– imię jego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j. hebrajskim oznacza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„wyjęty” lub „ocalony”; cudownie ocalony od śmierci; wychowany przez córkę faraona; wyprowadził Izraelitów z Egiptu; rozmawiał z Bogiem; Bóg przez niego przekazał ludowi swoje przykazania [Dekalog].</a:t>
            </a:r>
          </a:p>
        </p:txBody>
      </p:sp>
      <p:sp>
        <p:nvSpPr>
          <p:cNvPr id="8" name="Prostokąt 7">
            <a:hlinkClick r:id="" action="ppaction://hlinkshowjump?jump=nextslide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24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7263" y="-1310142"/>
            <a:ext cx="14776026" cy="818049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sp>
        <p:nvSpPr>
          <p:cNvPr id="9" name="Prostokąt 8"/>
          <p:cNvSpPr/>
          <p:nvPr/>
        </p:nvSpPr>
        <p:spPr>
          <a:xfrm>
            <a:off x="461320" y="173771"/>
            <a:ext cx="11425880" cy="5459905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2" name="Prostokąt 11">
            <a:hlinkClick r:id="rId4" action="ppaction://hlinksldjump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61320" y="366839"/>
            <a:ext cx="11425880" cy="526297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Gdy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zaś Pan ujrzał, że [Mojżesz] podchodził, żeby się przyjrzeć, zawołał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Bóg do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niego ze środka krzewu: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Mojżeszu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, Mojżeszu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!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On zaś odpowiedział: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Oto jestem.</a:t>
            </a:r>
            <a:r>
              <a:rPr lang="pl-PL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Rzekł mu [Bóg]: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Nie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zbliżaj się tu! </a:t>
            </a:r>
            <a:r>
              <a:rPr lang="pl-PL" sz="2400" dirty="0" err="1">
                <a:solidFill>
                  <a:schemeClr val="bg1"/>
                </a:solidFill>
                <a:latin typeface="Georgia" panose="02040502050405020303" pitchFamily="18" charset="0"/>
              </a:rPr>
              <a:t>Zdejm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 sandały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nóg, gdyż miejsce, na którym </a:t>
            </a:r>
            <a:endParaRPr lang="pl-PL" sz="24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stoisz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, jest ziemią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świętą.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Pan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mówił: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Dosyć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napatrzyłem się na udrękę ludu mego w Egipcie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nasłuchałem się narzekań jego na ciemięzców, znam więc jego uciemiężenie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  <a:r>
              <a:rPr lang="pl-PL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Zstąpiłem, aby go wyrwać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ręki Egiptu i wyprowadzić z tej ziemi do ziemi żyznej i przestronnej, do ziemi, która opływa w mleko i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miód,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na miejsce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Kananejczyka, </a:t>
            </a:r>
            <a:r>
              <a:rPr lang="pl-PL" sz="2400" dirty="0" err="1">
                <a:solidFill>
                  <a:schemeClr val="bg1"/>
                </a:solidFill>
                <a:latin typeface="Georgia" panose="02040502050405020303" pitchFamily="18" charset="0"/>
              </a:rPr>
              <a:t>Chetyty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, </a:t>
            </a:r>
            <a:r>
              <a:rPr lang="pl-PL" sz="2400" dirty="0" err="1">
                <a:solidFill>
                  <a:schemeClr val="bg1"/>
                </a:solidFill>
                <a:latin typeface="Georgia" panose="02040502050405020303" pitchFamily="18" charset="0"/>
              </a:rPr>
              <a:t>Amoryty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, </a:t>
            </a:r>
            <a:r>
              <a:rPr lang="pl-PL" sz="2400" dirty="0" err="1">
                <a:solidFill>
                  <a:schemeClr val="bg1"/>
                </a:solidFill>
                <a:latin typeface="Georgia" panose="02040502050405020303" pitchFamily="18" charset="0"/>
              </a:rPr>
              <a:t>Peryzzyty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, </a:t>
            </a:r>
            <a:r>
              <a:rPr lang="pl-PL" sz="2400" dirty="0" err="1">
                <a:solidFill>
                  <a:schemeClr val="bg1"/>
                </a:solidFill>
                <a:latin typeface="Georgia" panose="02040502050405020303" pitchFamily="18" charset="0"/>
              </a:rPr>
              <a:t>Chiwwity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 i </a:t>
            </a:r>
            <a:r>
              <a:rPr lang="pl-PL" sz="2400" dirty="0" err="1">
                <a:solidFill>
                  <a:schemeClr val="bg1"/>
                </a:solidFill>
                <a:latin typeface="Georgia" panose="02040502050405020303" pitchFamily="18" charset="0"/>
              </a:rPr>
              <a:t>Jebusyty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. </a:t>
            </a:r>
            <a:endParaRPr lang="pl-PL" sz="24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Mojżesz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zaś rzekł Bogu: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Oto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pójdę do Izraelitów i powiem im: Bóg ojców naszych posłał mię do was. Lecz gdy oni mnie zapytają, jakie jest Jego imię, to cóż im mam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powiedzieć? Odpowiedział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Bóg Mojżeszowi: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JESTEM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, KTÓRY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JESTEM.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I dodał: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Tak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powiesz synom Izraela: JESTEM posłał mnie do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was”. </a:t>
            </a:r>
          </a:p>
          <a:p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</a:t>
            </a:r>
            <a:r>
              <a:rPr lang="pl-PL" sz="2400" b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Wj</a:t>
            </a: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3, 4-5.7-8.13-14]</a:t>
            </a:r>
          </a:p>
        </p:txBody>
      </p:sp>
    </p:spTree>
    <p:extLst>
      <p:ext uri="{BB962C8B-B14F-4D97-AF65-F5344CB8AC3E}">
        <p14:creationId xmlns:p14="http://schemas.microsoft.com/office/powerpoint/2010/main" val="8272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162697"/>
            <a:ext cx="3009900" cy="60198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3962400" y="749473"/>
            <a:ext cx="7924800" cy="4372427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rostokąt 11">
            <a:hlinkClick r:id="rId4" action="ppaction://hlinksldjump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3962400" y="1021791"/>
            <a:ext cx="7924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Potomkowie Abrahama zamieszkujący Egipt zostali zmuszeni do niewolniczej pracy. 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Wyrabiali cegły, co należało do najcięższych zajęć. 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Ufali jednak, że nadejdzie taki czas,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którym będzie im się żyło lepiej.</a:t>
            </a:r>
          </a:p>
        </p:txBody>
      </p:sp>
    </p:spTree>
    <p:extLst>
      <p:ext uri="{BB962C8B-B14F-4D97-AF65-F5344CB8AC3E}">
        <p14:creationId xmlns:p14="http://schemas.microsoft.com/office/powerpoint/2010/main" val="357621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79914" y="-3090610"/>
            <a:ext cx="18135600" cy="1019220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5095656"/>
            <a:ext cx="7101530" cy="93032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20" y="5237650"/>
            <a:ext cx="7101530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Wody Nilu zamieniają się w krew</a:t>
            </a:r>
            <a:endParaRPr lang="pl-PL" sz="36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" action="ppaction://hlinkshowjump?jump=nextslide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76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8943" y="-1527629"/>
            <a:ext cx="14869886" cy="991325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5095656"/>
            <a:ext cx="7101530" cy="93032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20" y="5237650"/>
            <a:ext cx="7101530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Plaga żab</a:t>
            </a:r>
            <a:endParaRPr lang="pl-PL" sz="36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" action="ppaction://hlinkshowjump?jump=nextslide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91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9086" y="-1779815"/>
            <a:ext cx="13890172" cy="1041763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5095656"/>
            <a:ext cx="7101530" cy="93032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20" y="5237650"/>
            <a:ext cx="7101530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Plaga komarów</a:t>
            </a:r>
            <a:endParaRPr lang="pl-PL" sz="36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" action="ppaction://hlinkshowjump?jump=nextslide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12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2514" y="-2921834"/>
            <a:ext cx="13367658" cy="1002378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5095656"/>
            <a:ext cx="7101530" cy="93032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20" y="5237650"/>
            <a:ext cx="7101530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Plaga much</a:t>
            </a:r>
            <a:endParaRPr lang="pl-PL" sz="36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" action="ppaction://hlinkshowjump?jump=nextslide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74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3914" y="-823729"/>
            <a:ext cx="12779828" cy="850545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5095656"/>
            <a:ext cx="7101530" cy="93032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20" y="5237650"/>
            <a:ext cx="7101530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Pomór bydła</a:t>
            </a:r>
            <a:endParaRPr lang="pl-PL" sz="36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" action="ppaction://hlinkshowjump?jump=nextslide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191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5095656"/>
            <a:ext cx="7101530" cy="93032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20" y="5237650"/>
            <a:ext cx="7101530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Wrzody na ciele</a:t>
            </a:r>
            <a:endParaRPr lang="pl-PL" sz="36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" action="ppaction://hlinkshowjump?jump=nextslide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76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5171" y="-839371"/>
            <a:ext cx="13302342" cy="853674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5095656"/>
            <a:ext cx="7101530" cy="93032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20" y="5237650"/>
            <a:ext cx="7101530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Grad niszczący zbiory i dobytek</a:t>
            </a:r>
            <a:endParaRPr lang="pl-PL" sz="36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" action="ppaction://hlinkshowjump?jump=nextslide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6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4253"/>
            <a:ext cx="12192000" cy="812650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5095656"/>
            <a:ext cx="7101530" cy="93032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20" y="5237650"/>
            <a:ext cx="7101530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Plaga szarańczy</a:t>
            </a:r>
            <a:endParaRPr lang="pl-PL" sz="36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" action="ppaction://hlinkshowjump?jump=nextslide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241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-783771" y="-1306286"/>
            <a:ext cx="16916400" cy="9601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5095656"/>
            <a:ext cx="7101530" cy="93032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20" y="5237650"/>
            <a:ext cx="7101530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Ciemność i mrok</a:t>
            </a:r>
            <a:endParaRPr lang="pl-PL" sz="36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" action="ppaction://hlinkshowjump?jump=nextslide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720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96637"/>
            <a:ext cx="12192000" cy="765127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5095656"/>
            <a:ext cx="7101530" cy="93032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20" y="5237650"/>
            <a:ext cx="7101530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Śmierć pierworodnych</a:t>
            </a:r>
            <a:endParaRPr lang="pl-PL" sz="36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rId4" action="ppaction://hlinksldjump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516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6571" y="-145300"/>
            <a:ext cx="12845142" cy="71486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2649348" y="391886"/>
            <a:ext cx="7101530" cy="3282777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2649348" y="602113"/>
            <a:ext cx="7101530" cy="286232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Naród Wybrany opuścił Egipt, przeszedł suchą nogą przez Morze Czerwone, dotarł do stóp Góry </a:t>
            </a:r>
            <a:r>
              <a:rPr lang="pl-PL" sz="36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Horeb</a:t>
            </a:r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[Synaj], gdzie Bóg zawarł </a:t>
            </a:r>
            <a:b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nim przymierze.</a:t>
            </a:r>
            <a:endParaRPr lang="pl-PL" sz="36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" action="ppaction://hlinkshowjump?jump=nextslide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03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74571" y="-2286000"/>
            <a:ext cx="13716000" cy="9144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5388428" y="813720"/>
            <a:ext cx="6498771" cy="454205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5388427" y="1099586"/>
            <a:ext cx="6498772" cy="397031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Znakiem zawartego przymierza był przekazany przez Boga Dekalog. Bóg w ten sposób wskazał na potrzebę poddania się Jego woli, potrzebę zastosowania w życiu przyjętych zasad.</a:t>
            </a:r>
            <a:endParaRPr lang="pl-PL" sz="36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rId4" action="ppaction://hlinksldjump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53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6828" y="-259700"/>
            <a:ext cx="12714514" cy="998997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7609114" y="58068"/>
            <a:ext cx="4278086" cy="5433924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7609114" y="189707"/>
            <a:ext cx="427808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 Półwyspie Synaj znajduje się Góra Synaj (inne nazwy: </a:t>
            </a:r>
            <a:r>
              <a:rPr lang="pl-PL" sz="30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Horeb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, Góra Mojżesza) ma 2285 m wysokości. Półwysep zamieszkuje ludność beduińska. </a:t>
            </a:r>
            <a:b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czasach starożytnych znajdowały się tutaj kopalnie turkusu, miedzi i złota.</a:t>
            </a:r>
          </a:p>
        </p:txBody>
      </p:sp>
      <p:sp>
        <p:nvSpPr>
          <p:cNvPr id="12" name="Prostokąt 11">
            <a:hlinkClick r:id="rId4" action="ppaction://hlinksldjump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6" name="Elipsa 5"/>
          <p:cNvSpPr/>
          <p:nvPr/>
        </p:nvSpPr>
        <p:spPr>
          <a:xfrm>
            <a:off x="2710543" y="2025570"/>
            <a:ext cx="1208314" cy="1207487"/>
          </a:xfrm>
          <a:prstGeom prst="ellipse">
            <a:avLst/>
          </a:prstGeom>
          <a:noFill/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1244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51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40-41.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55-58.</a:t>
            </a: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2677</TotalTime>
  <Words>294</Words>
  <Application>Microsoft Office PowerPoint</Application>
  <PresentationFormat>Panoramiczny</PresentationFormat>
  <Paragraphs>60</Paragraphs>
  <Slides>20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323</cp:revision>
  <dcterms:created xsi:type="dcterms:W3CDTF">2017-07-14T09:59:13Z</dcterms:created>
  <dcterms:modified xsi:type="dcterms:W3CDTF">2018-11-05T20:55:12Z</dcterms:modified>
</cp:coreProperties>
</file>