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8" r:id="rId4"/>
    <p:sldId id="298" r:id="rId5"/>
    <p:sldId id="300" r:id="rId6"/>
    <p:sldId id="299" r:id="rId7"/>
    <p:sldId id="304" r:id="rId8"/>
    <p:sldId id="307" r:id="rId9"/>
    <p:sldId id="308" r:id="rId10"/>
    <p:sldId id="293" r:id="rId1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05.11.2018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B7D1B9-375F-4E56-B289-DC70B5E61700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73472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05.11.2018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3.png"/><Relationship Id="rId7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image" Target="../media/image8.jpeg"/><Relationship Id="rId5" Type="http://schemas.openxmlformats.org/officeDocument/2006/relationships/slide" Target="slide6.xml"/><Relationship Id="rId10" Type="http://schemas.openxmlformats.org/officeDocument/2006/relationships/image" Target="../media/image7.jpeg"/><Relationship Id="rId4" Type="http://schemas.openxmlformats.org/officeDocument/2006/relationships/slide" Target="slide4.xm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12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ABRAHAM – OJCIEC WIELU NARODÓW </a:t>
            </a: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I PRZYJACIEL BOGA</a:t>
            </a:r>
            <a:endParaRPr lang="pl-PL" sz="20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5087693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363021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ABRAHAM – OJCIEC WIELU NARODÓW I PRZYJACIEL BOGA</a:t>
            </a:r>
            <a:endParaRPr lang="pl-PL" sz="29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3136" y="-1092200"/>
            <a:ext cx="12625136" cy="841675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8" name="Prostokąt 7">
            <a:hlinkClick r:id="rId4" action="ppaction://hlinksldjump"/>
          </p:cNvPr>
          <p:cNvSpPr/>
          <p:nvPr/>
        </p:nvSpPr>
        <p:spPr>
          <a:xfrm>
            <a:off x="467871" y="786045"/>
            <a:ext cx="5566610" cy="191084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000" dirty="0" smtClean="0">
                <a:latin typeface="Georgia" panose="02040502050405020303" pitchFamily="18" charset="0"/>
              </a:rPr>
              <a:t>  Abraham</a:t>
            </a:r>
            <a:endParaRPr lang="pl-PL" sz="4000" dirty="0"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5" action="ppaction://hlinksldjump"/>
          </p:cNvPr>
          <p:cNvSpPr/>
          <p:nvPr/>
        </p:nvSpPr>
        <p:spPr>
          <a:xfrm>
            <a:off x="6392780" y="786045"/>
            <a:ext cx="5566610" cy="191084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000" dirty="0" smtClean="0">
                <a:latin typeface="Georgia" panose="02040502050405020303" pitchFamily="18" charset="0"/>
              </a:rPr>
              <a:t> Przymierze</a:t>
            </a:r>
            <a:endParaRPr lang="pl-PL" sz="4000" dirty="0">
              <a:latin typeface="Georgia" panose="02040502050405020303" pitchFamily="18" charset="0"/>
            </a:endParaRPr>
          </a:p>
        </p:txBody>
      </p:sp>
      <p:sp>
        <p:nvSpPr>
          <p:cNvPr id="13" name="Prostokąt 12">
            <a:hlinkClick r:id="rId6" action="ppaction://hlinksldjump"/>
          </p:cNvPr>
          <p:cNvSpPr/>
          <p:nvPr/>
        </p:nvSpPr>
        <p:spPr>
          <a:xfrm>
            <a:off x="461320" y="3316229"/>
            <a:ext cx="5566610" cy="191084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000" dirty="0" smtClean="0">
                <a:latin typeface="Georgia" panose="02040502050405020303" pitchFamily="18" charset="0"/>
              </a:rPr>
              <a:t> Wędrówka</a:t>
            </a:r>
            <a:endParaRPr lang="pl-PL" sz="4000" dirty="0">
              <a:latin typeface="Georgia" panose="02040502050405020303" pitchFamily="18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273" y="1019572"/>
            <a:ext cx="2566736" cy="1443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9" name="Prostokąt 18">
            <a:hlinkClick r:id="rId8" action="ppaction://hlinksldjump"/>
          </p:cNvPr>
          <p:cNvSpPr/>
          <p:nvPr/>
        </p:nvSpPr>
        <p:spPr>
          <a:xfrm>
            <a:off x="6392780" y="3316229"/>
            <a:ext cx="5566610" cy="191084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4000" dirty="0" smtClean="0">
                <a:latin typeface="Georgia" panose="02040502050405020303" pitchFamily="18" charset="0"/>
              </a:rPr>
              <a:t> Bóg w gościnie </a:t>
            </a:r>
            <a:br>
              <a:rPr lang="pl-PL" sz="4000" dirty="0" smtClean="0">
                <a:latin typeface="Georgia" panose="02040502050405020303" pitchFamily="18" charset="0"/>
              </a:rPr>
            </a:br>
            <a:r>
              <a:rPr lang="pl-PL" sz="4000" dirty="0" smtClean="0">
                <a:latin typeface="Georgia" panose="02040502050405020303" pitchFamily="18" charset="0"/>
              </a:rPr>
              <a:t>   u Abrahama</a:t>
            </a:r>
            <a:endParaRPr lang="pl-PL" sz="4000" dirty="0">
              <a:latin typeface="Georgia" panose="02040502050405020303" pitchFamily="18" charset="0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608" y="3468513"/>
            <a:ext cx="2093378" cy="16062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320333" y="930159"/>
            <a:ext cx="2358454" cy="16226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Obraz 20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1" r="16549"/>
          <a:stretch/>
        </p:blipFill>
        <p:spPr>
          <a:xfrm>
            <a:off x="10037120" y="3468513"/>
            <a:ext cx="1764497" cy="16062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136478"/>
            <a:ext cx="11425880" cy="543392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375837"/>
            <a:ext cx="1142588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Abraham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– pierwszy z wielkich patriarchów, ojciec narodu izraelskiego otwierający rodowód Jezusa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Mt 1, 1-17]. 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Żył na przełomie XIX i XVIII wieku przed Chrystusem. Początkowo nosił imię Abram. Był mężem Sary i ojcem Izaaka, zamożnym człowiekiem, dbającym o dobre stosunki z ludźmi, choć nie wolnym od słabości i błędów. Biblijna opowieść o nim akcentuje jednak nade wszystko jego relację z Bogiem.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księgach Nowego Testamentu Abraham wielokrotnie stawiany jest za wzór posłuszeństwa Bogu wynikającego z głębokiej wiary.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Nazywany jest ojcem wszystkich wierzących.</a:t>
            </a:r>
          </a:p>
        </p:txBody>
      </p:sp>
      <p:sp>
        <p:nvSpPr>
          <p:cNvPr id="8" name="Prostokąt 7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24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7960" y="-2720476"/>
            <a:ext cx="14644440" cy="976296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136478"/>
            <a:ext cx="11425880" cy="543392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375837"/>
            <a:ext cx="114258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Rodzinną ziemią Abrahama było miasto </a:t>
            </a:r>
            <a:r>
              <a:rPr lang="pl-PL" sz="30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Ur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, leżące w Mezopotamii. Był to ważny ośrodek handlowy położony nad brzegiem rzeki Eufrat, którego mieszkańcy czcili boga Sina i boginię </a:t>
            </a:r>
            <a:r>
              <a:rPr lang="pl-PL" sz="30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Ningal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 Stamtąd rodzina Abrahama przeniosła się do </a:t>
            </a:r>
            <a:r>
              <a:rPr lang="pl-PL" sz="30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Charanu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 Tam Abraham został powołany przez Boga. Porzuciwszy wiarę swych przodków „wysłuchał wezwania Bożego, by wyruszyć do ziemi, którą miał objąć w posiadanie. Wyszedł, nie wiedząc, „gdzie idzie”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</a:t>
            </a:r>
            <a:r>
              <a:rPr lang="pl-PL" sz="24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Hbr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11, 8] 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– z ufnością kierował się głosem Najwyższego. Przez długi czas był wędrowcem, prowadził życie koczownicze </a:t>
            </a:r>
            <a:b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Kanaanie i Egipcie. W końcu ze swoją żoną </a:t>
            </a:r>
            <a:r>
              <a:rPr lang="pl-PL" sz="30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Saraj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osiadł </a:t>
            </a:r>
            <a:b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</a:t>
            </a:r>
            <a:r>
              <a:rPr lang="pl-PL" sz="30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Mamre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, w pobliżu Hebronu.</a:t>
            </a:r>
          </a:p>
          <a:p>
            <a:pPr algn="ctr"/>
            <a:endParaRPr lang="pl-PL" sz="30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53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420" y="-529229"/>
            <a:ext cx="12512840" cy="791645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136478"/>
            <a:ext cx="11425880" cy="543392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583587"/>
            <a:ext cx="11425880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„A 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gdy Abram miał dziewięćdziesiąt dziewięć lat, ukazał mu się Pan i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rzekł 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do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niego: Jam jest Bóg Wszechmogący. 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Służ Mi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bądź nieskazitelny, 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chcę 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bowiem zawrzeć moje przymierze pomiędzy Mną a tobą i dać ci niezmiernie liczne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potomstwo”.</a:t>
            </a:r>
          </a:p>
          <a:p>
            <a:pPr algn="ctr"/>
            <a:endParaRPr lang="pl-PL" sz="9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[Rdz 17, 1-2]</a:t>
            </a:r>
          </a:p>
          <a:p>
            <a:pPr algn="ctr"/>
            <a:endParaRPr lang="pl-PL" sz="28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Bóg na znak przymierza nadał Abramowi nowe imię – Abraham, które znaczy: „ojciec wielu narodów”. Dał też jemu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jego potomkom na własność kraj Kanaan.</a:t>
            </a:r>
          </a:p>
        </p:txBody>
      </p:sp>
      <p:sp>
        <p:nvSpPr>
          <p:cNvPr id="12" name="Prostokąt 11">
            <a:hlinkClick r:id="rId5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9031705" y="-529229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831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631" y="-700571"/>
            <a:ext cx="12673262" cy="825914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136478"/>
            <a:ext cx="11425880" cy="5433924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487798"/>
            <a:ext cx="1142588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„Pan </a:t>
            </a:r>
            <a:r>
              <a:rPr lang="pl-PL" sz="3000" dirty="0">
                <a:solidFill>
                  <a:schemeClr val="bg1"/>
                </a:solidFill>
                <a:latin typeface="Georgia" panose="02040502050405020303" pitchFamily="18" charset="0"/>
              </a:rPr>
              <a:t>ukazał się Abrahamowi pod dębami </a:t>
            </a:r>
            <a:r>
              <a:rPr lang="pl-PL" sz="3000" dirty="0" err="1">
                <a:solidFill>
                  <a:schemeClr val="bg1"/>
                </a:solidFill>
                <a:latin typeface="Georgia" panose="02040502050405020303" pitchFamily="18" charset="0"/>
              </a:rPr>
              <a:t>Mamre</a:t>
            </a:r>
            <a:r>
              <a:rPr lang="pl-PL" sz="3000" dirty="0">
                <a:solidFill>
                  <a:schemeClr val="bg1"/>
                </a:solidFill>
                <a:latin typeface="Georgia" panose="02040502050405020303" pitchFamily="18" charset="0"/>
              </a:rPr>
              <a:t>, gdy ten siedział u wejścia do namiotu w najgorętszej porze dnia. 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Abraham </a:t>
            </a:r>
            <a:r>
              <a:rPr lang="pl-PL" sz="3000" dirty="0">
                <a:solidFill>
                  <a:schemeClr val="bg1"/>
                </a:solidFill>
                <a:latin typeface="Georgia" panose="02040502050405020303" pitchFamily="18" charset="0"/>
              </a:rPr>
              <a:t>spojrzawszy dostrzegł trzech ludzi naprzeciw siebie. Ujrzawszy ich podążył od wejścia do namiotu na ich spotkanie. A oddawszy im pokłon do ziemi, 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rzekł</a:t>
            </a:r>
            <a:r>
              <a:rPr lang="pl-PL" sz="3000" dirty="0">
                <a:solidFill>
                  <a:schemeClr val="bg1"/>
                </a:solidFill>
                <a:latin typeface="Georgia" panose="02040502050405020303" pitchFamily="18" charset="0"/>
              </a:rPr>
              <a:t>: 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 </a:t>
            </a:r>
            <a:r>
              <a:rPr lang="pl-PL" sz="3000" dirty="0">
                <a:solidFill>
                  <a:schemeClr val="bg1"/>
                </a:solidFill>
                <a:latin typeface="Georgia" panose="02040502050405020303" pitchFamily="18" charset="0"/>
              </a:rPr>
              <a:t>Panie, jeśli darzysz mnie życzliwością, racz nie omijać Twego sługi! 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Przyniosę </a:t>
            </a:r>
            <a:r>
              <a:rPr lang="pl-PL" sz="3000" dirty="0">
                <a:solidFill>
                  <a:schemeClr val="bg1"/>
                </a:solidFill>
                <a:latin typeface="Georgia" panose="02040502050405020303" pitchFamily="18" charset="0"/>
              </a:rPr>
              <a:t>trochę wody, wy zaś raczcie obmyć sobie nogi, a potem odpocznijcie 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pod drzewami</a:t>
            </a:r>
            <a:r>
              <a:rPr lang="pl-PL" sz="3000" dirty="0">
                <a:solidFill>
                  <a:schemeClr val="bg1"/>
                </a:solidFill>
                <a:latin typeface="Georgia" panose="02040502050405020303" pitchFamily="18" charset="0"/>
              </a:rPr>
              <a:t>. 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Ja </a:t>
            </a:r>
            <a:r>
              <a:rPr lang="pl-PL" sz="3000" dirty="0">
                <a:solidFill>
                  <a:schemeClr val="bg1"/>
                </a:solidFill>
                <a:latin typeface="Georgia" panose="02040502050405020303" pitchFamily="18" charset="0"/>
              </a:rPr>
              <a:t>zaś pójdę wziąć nieco chleba, abyście się pokrzepili, zanim pójdziecie dalej, skoro przechodzicie koło sługi 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waszego. </a:t>
            </a:r>
            <a:r>
              <a:rPr lang="pl-PL" sz="3000" dirty="0">
                <a:solidFill>
                  <a:schemeClr val="bg1"/>
                </a:solidFill>
                <a:latin typeface="Georgia" panose="02040502050405020303" pitchFamily="18" charset="0"/>
              </a:rPr>
              <a:t>A oni mu rzekli: 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Uczyń </a:t>
            </a:r>
            <a:r>
              <a:rPr lang="pl-PL" sz="3000" dirty="0">
                <a:solidFill>
                  <a:schemeClr val="bg1"/>
                </a:solidFill>
                <a:latin typeface="Georgia" panose="02040502050405020303" pitchFamily="18" charset="0"/>
              </a:rPr>
              <a:t>tak, jak 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powiedziałeś.</a:t>
            </a:r>
            <a:r>
              <a:rPr lang="pl-PL" sz="3000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br>
              <a:rPr lang="pl-PL" sz="30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endParaRPr lang="pl-PL" sz="30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2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631" y="-700571"/>
            <a:ext cx="12673262" cy="825914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461320" y="136478"/>
            <a:ext cx="11425880" cy="5433924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461320" y="308923"/>
            <a:ext cx="1142588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>
                <a:solidFill>
                  <a:schemeClr val="bg1"/>
                </a:solidFill>
                <a:latin typeface="Georgia" panose="02040502050405020303" pitchFamily="18" charset="0"/>
              </a:rPr>
              <a:t>Abraham poszedł więc spiesznie do namiotu Sary i rzekł: Prędko zaczyń ciasto z trzech miar najczystszej mąki i zrób podpłomyki. Potem Abraham podążył do trzody i wybrawszy tłuste i piękne cielę, dał je słudze, aby ten szybko je przyrządził. Po czym, wziąwszy twaróg, mleko i przyrządzone cielę, postawił przed nimi, a gdy oni jedli, stał przed nimi pod drzewem. </a:t>
            </a:r>
            <a:br>
              <a:rPr lang="pl-PL" sz="30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000" dirty="0">
                <a:solidFill>
                  <a:schemeClr val="bg1"/>
                </a:solidFill>
                <a:latin typeface="Georgia" panose="02040502050405020303" pitchFamily="18" charset="0"/>
              </a:rPr>
              <a:t>Zapytali go: Gdzie jest twoja żona, Sara? - Odpowiedział im: W tym oto namiocie. Rzekł mu [jeden z nich]: O tej porze za rok znów wrócę do ciebie, twoja zaś żona Sara będzie miała wtedy syna. Sara przysłuchiwała się u wejścia do namiotu, [które było tuż] za 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Abrahamem”.</a:t>
            </a:r>
            <a:r>
              <a:rPr lang="pl-PL" sz="3000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[Rdz 18, 1-10]</a:t>
            </a:r>
            <a:endParaRPr lang="pl-PL" sz="28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2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631" y="-700571"/>
            <a:ext cx="12673262" cy="825914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461320" y="136478"/>
            <a:ext cx="11425880" cy="5433924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461320" y="645143"/>
            <a:ext cx="11425880" cy="44165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Zapowiedź narodzenia Izaaka (nazywanego „synem obietnicy”) wpleciona jest w barwną opowieść o spotkaniu patriarchy </a:t>
            </a:r>
            <a:b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Bogiem. Objawił się On Abrahamowi w towarzystwie aniołów pod postacią zwykłych ludzi, którzy podeszli do jego namiotu, </a:t>
            </a:r>
            <a:b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 potem jedli i rozmawiali z gospodarzem.</a:t>
            </a:r>
          </a:p>
          <a:p>
            <a:pPr algn="ctr"/>
            <a:endParaRPr lang="pl-PL" sz="30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„Ta przedziwna gościnność pod dębami </a:t>
            </a:r>
            <a:r>
              <a:rPr lang="pl-PL" sz="30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Mamre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przygotowuje do zwiastowania prawdziwego Syna </a:t>
            </a:r>
            <a:r>
              <a:rPr lang="pl-PL" sz="3000" smtClean="0">
                <a:solidFill>
                  <a:schemeClr val="bg1"/>
                </a:solidFill>
                <a:latin typeface="Georgia" panose="02040502050405020303" pitchFamily="18" charset="0"/>
              </a:rPr>
              <a:t>obietnicy”.</a:t>
            </a:r>
            <a:endParaRPr lang="pl-PL" sz="30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pl-PL" sz="11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[KKK 2571]</a:t>
            </a:r>
            <a:endParaRPr lang="pl-PL" sz="28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708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421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32-33.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46-47.</a:t>
            </a:r>
          </a:p>
          <a:p>
            <a:endParaRPr lang="pl-PL" sz="10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2436</TotalTime>
  <Words>357</Words>
  <Application>Microsoft Office PowerPoint</Application>
  <PresentationFormat>Panoramiczny</PresentationFormat>
  <Paragraphs>44</Paragraphs>
  <Slides>10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297</cp:revision>
  <dcterms:created xsi:type="dcterms:W3CDTF">2017-07-14T09:59:13Z</dcterms:created>
  <dcterms:modified xsi:type="dcterms:W3CDTF">2018-11-05T20:54:15Z</dcterms:modified>
</cp:coreProperties>
</file>