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8" r:id="rId4"/>
    <p:sldId id="300" r:id="rId5"/>
    <p:sldId id="299" r:id="rId6"/>
    <p:sldId id="304" r:id="rId7"/>
    <p:sldId id="303" r:id="rId8"/>
    <p:sldId id="308" r:id="rId9"/>
    <p:sldId id="305" r:id="rId10"/>
    <p:sldId id="306" r:id="rId11"/>
    <p:sldId id="307" r:id="rId12"/>
    <p:sldId id="309" r:id="rId13"/>
    <p:sldId id="293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611C"/>
    <a:srgbClr val="FF5050"/>
    <a:srgbClr val="FFCC00"/>
    <a:srgbClr val="FFD966"/>
    <a:srgbClr val="C10B2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645" autoAdjust="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89831493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67339988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21453712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35119597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38198777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2018-10-01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10654723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2018-10-01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68653905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2018-10-01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804367757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2018-10-01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84715316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2018-10-01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54093210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21E8-67DD-4C8C-BEED-881BBFE87786}" type="datetimeFigureOut">
              <a:rPr lang="pl-PL" smtClean="0"/>
              <a:pPr/>
              <a:t>2018-10-01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11233443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D21E8-67DD-4C8C-BEED-881BBFE87786}" type="datetimeFigureOut">
              <a:rPr lang="pl-PL" smtClean="0"/>
              <a:pPr/>
              <a:t>2018-10-01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75B65-40A4-4CD6-B80E-202AE05D530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78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1559054"/>
            <a:ext cx="9144000" cy="1655762"/>
          </a:xfrm>
        </p:spPr>
        <p:txBody>
          <a:bodyPr/>
          <a:lstStyle/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PREZENTACJA DLA KLASY 7 SP</a:t>
            </a:r>
          </a:p>
          <a:p>
            <a:r>
              <a:rPr lang="pl-PL" sz="6000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DO LEKCJI 43</a:t>
            </a:r>
            <a:endParaRPr lang="pl-PL" sz="6000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1676400" y="37009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" b="1" baseline="30000" dirty="0" smtClean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5000368" y="2940908"/>
            <a:ext cx="2199502" cy="90616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5642919"/>
            <a:ext cx="1934083" cy="60972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-1" y="3414715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PATRON MŁODZIEŻY –</a:t>
            </a:r>
          </a:p>
          <a:p>
            <a:pPr algn="ctr"/>
            <a:r>
              <a:rPr lang="pl-PL" sz="3300" b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ŚWIĘTY STANISŁAW KOSTKA</a:t>
            </a:r>
            <a:endParaRPr lang="pl-PL" sz="2000" b="1" dirty="0"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4191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61320" y="4911010"/>
            <a:ext cx="5229727" cy="1017143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0" y="5004082"/>
            <a:ext cx="5229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Rzymie został przyjęty do nowicjatu Jezuitów.</a:t>
            </a:r>
            <a:endParaRPr lang="pl-PL" sz="24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Prostokąt zaokrąglony 10">
            <a:hlinkClick r:id="" action="ppaction://hlinkshowjump?jump=nextslide"/>
          </p:cNvPr>
          <p:cNvSpPr/>
          <p:nvPr/>
        </p:nvSpPr>
        <p:spPr>
          <a:xfrm>
            <a:off x="10051808" y="6104237"/>
            <a:ext cx="1640420" cy="64522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KLIKNIJ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5232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61320" y="4941445"/>
            <a:ext cx="5229727" cy="1017143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0" y="5034517"/>
            <a:ext cx="5229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Niestety, 10 sierpnia 1568 r. nagle zachorował.</a:t>
            </a:r>
            <a:endParaRPr lang="pl-PL" sz="24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Prostokąt zaokrąglony 10">
            <a:hlinkClick r:id="" action="ppaction://hlinkshowjump?jump=nextslide"/>
          </p:cNvPr>
          <p:cNvSpPr/>
          <p:nvPr/>
        </p:nvSpPr>
        <p:spPr>
          <a:xfrm>
            <a:off x="10051808" y="6104237"/>
            <a:ext cx="1640420" cy="64522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KLIKNIJ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35736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263" y="-1503947"/>
            <a:ext cx="13154526" cy="986589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461320" y="4058654"/>
            <a:ext cx="5229727" cy="1869500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61321" y="4208574"/>
            <a:ext cx="5229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Zmarł 15 sierpnia 1568 r. </a:t>
            </a:r>
            <a:b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Uroczystość Wniebowzięcia Najświętszej Maryi Panny, zgodnie </a:t>
            </a:r>
            <a:b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ze swoją prośbą skierowaną do Boga.</a:t>
            </a:r>
            <a:endParaRPr lang="pl-PL" sz="24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Prostokąt zaokrąglony 10">
            <a:hlinkClick r:id="rId4" action="ppaction://hlinksldjump"/>
          </p:cNvPr>
          <p:cNvSpPr/>
          <p:nvPr/>
        </p:nvSpPr>
        <p:spPr>
          <a:xfrm>
            <a:off x="10051808" y="6104237"/>
            <a:ext cx="1640420" cy="64522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KLIKNIJ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08767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6" name="Schemat blokowy: łącznik 5"/>
          <p:cNvSpPr/>
          <p:nvPr/>
        </p:nvSpPr>
        <p:spPr>
          <a:xfrm>
            <a:off x="11252885" y="6193306"/>
            <a:ext cx="622780" cy="62278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1"/>
                </a:solidFill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11</a:t>
            </a:r>
            <a:endParaRPr lang="pl-PL" dirty="0">
              <a:solidFill>
                <a:schemeClr val="tx1"/>
              </a:solidFill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32254" y="678027"/>
            <a:ext cx="11139615" cy="442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BIBLIOGRAFIA</a:t>
            </a:r>
            <a:endParaRPr lang="pl-PL" sz="40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Podręcznik dla klasy siódmej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</a:t>
            </a:r>
            <a:b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</a:b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s. 118-121.</a:t>
            </a:r>
          </a:p>
          <a:p>
            <a:endParaRPr lang="pl-PL" sz="1000" dirty="0" smtClean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r>
              <a:rPr lang="pl-PL" sz="2400" i="1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Spotkanie ze Słowem. Poradnik metodyczny. Siódma klasa szkoły podstawowej</a:t>
            </a:r>
            <a:r>
              <a:rPr lang="pl-PL" sz="2400" dirty="0" smtClean="0">
                <a:latin typeface="Arial" pitchFamily="34" charset="0"/>
                <a:ea typeface="Fira Sans" pitchFamily="34" charset="0"/>
                <a:cs typeface="Arial" pitchFamily="34" charset="0"/>
              </a:rPr>
              <a:t>, red. ks. prof. J. Szpet, D. Jackowiak. Wydawnictwo Święty Wojciech, Poznań 2011, s. 145-147.</a:t>
            </a:r>
          </a:p>
          <a:p>
            <a:endParaRPr lang="pl-PL" sz="1000" dirty="0">
              <a:latin typeface="Arial" pitchFamily="34" charset="0"/>
              <a:ea typeface="Fira Sans" pitchFamily="34" charset="0"/>
              <a:cs typeface="Arial" pitchFamily="34" charset="0"/>
            </a:endParaRPr>
          </a:p>
          <a:p>
            <a:endParaRPr lang="pl-PL" sz="2400" baseline="30000" dirty="0" smtClean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endParaRPr lang="pl-PL" sz="24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4000" b="1" baseline="30000" dirty="0" smtClean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FOTOGRAFIE</a:t>
            </a:r>
            <a:endParaRPr lang="pl-PL" sz="3200" baseline="30000" dirty="0">
              <a:latin typeface="Arial" pitchFamily="34" charset="0"/>
              <a:ea typeface="Fira Sans" panose="020B0503050000020004" pitchFamily="34" charset="0"/>
              <a:cs typeface="Arial" pitchFamily="34" charset="0"/>
            </a:endParaRPr>
          </a:p>
          <a:p>
            <a:r>
              <a:rPr lang="pl-PL" sz="3200" baseline="30000" dirty="0">
                <a:latin typeface="Arial" pitchFamily="34" charset="0"/>
                <a:ea typeface="Fira Sans" panose="020B0503050000020004" pitchFamily="34" charset="0"/>
                <a:cs typeface="Arial" pitchFamily="34" charset="0"/>
              </a:rPr>
              <a:t>Święty Wojciech Dom Medialny, pixabay.com</a:t>
            </a:r>
            <a:endParaRPr lang="pl-PL" sz="3200" dirty="0"/>
          </a:p>
        </p:txBody>
      </p:sp>
    </p:spTree>
    <p:extLst>
      <p:ext uri="{BB962C8B-B14F-4D97-AF65-F5344CB8AC3E}">
        <p14:creationId xmlns="" xmlns:p14="http://schemas.microsoft.com/office/powerpoint/2010/main" val="383821165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44" y="-508000"/>
            <a:ext cx="12496800" cy="83312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305168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03" y="6260756"/>
            <a:ext cx="1445053" cy="43351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0" y="5087693"/>
            <a:ext cx="12195712" cy="802361"/>
          </a:xfrm>
          <a:prstGeom prst="rect">
            <a:avLst/>
          </a:prstGeom>
          <a:solidFill>
            <a:srgbClr val="FC611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5312566"/>
            <a:ext cx="12195712" cy="577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6000" b="1" dirty="0" smtClean="0">
                <a:solidFill>
                  <a:schemeClr val="bg1"/>
                </a:solidFill>
                <a:latin typeface="Arial" pitchFamily="34" charset="0"/>
                <a:ea typeface="Fira Sans" pitchFamily="34" charset="0"/>
                <a:cs typeface="Arial" pitchFamily="34" charset="0"/>
              </a:rPr>
              <a:t>PATRON MŁODZIEŻY – ŚWIĘTY STANISŁAW KOSTKA</a:t>
            </a:r>
            <a:endParaRPr lang="pl-PL" sz="2900" b="1" dirty="0">
              <a:solidFill>
                <a:schemeClr val="bg1"/>
              </a:solidFill>
              <a:latin typeface="Arial" pitchFamily="34" charset="0"/>
              <a:ea typeface="Fira Sans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387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53" y="12356"/>
            <a:ext cx="7262747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304800" y="130972"/>
            <a:ext cx="4387517" cy="5157723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04800" y="317659"/>
            <a:ext cx="43875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Współczesne media ukazują nam różne wzorce i ideały. Wśród nich dominują: muzycy, aktorzy i sportowcy – ludzie, którzy osiągnęli sławę </a:t>
            </a:r>
            <a:b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 bogactwo. Rzadziej dostrzegana jest wielkość płynąca z dobra i świętości, </a:t>
            </a:r>
            <a:b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 przecież nie brakuje tych, którzy miłością do Boga i ludzi potrafią pociągnąć innych. Takim świętym, jest </a:t>
            </a:r>
          </a:p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Stanisław Kostka.</a:t>
            </a:r>
            <a:endParaRPr lang="pl-PL" sz="24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Elipsa 3">
            <a:hlinkClick r:id="" action="ppaction://hlinkshowjump?jump=nextslide"/>
          </p:cNvPr>
          <p:cNvSpPr/>
          <p:nvPr/>
        </p:nvSpPr>
        <p:spPr>
          <a:xfrm>
            <a:off x="10165278" y="3111335"/>
            <a:ext cx="450000" cy="45126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Elipsa 17">
            <a:hlinkClick r:id="rId4" action="ppaction://hlinksldjump"/>
          </p:cNvPr>
          <p:cNvSpPr/>
          <p:nvPr/>
        </p:nvSpPr>
        <p:spPr>
          <a:xfrm>
            <a:off x="9371193" y="4107467"/>
            <a:ext cx="450000" cy="45126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Elipsa 18">
            <a:hlinkClick r:id="rId5" action="ppaction://hlinksldjump"/>
          </p:cNvPr>
          <p:cNvSpPr/>
          <p:nvPr/>
        </p:nvSpPr>
        <p:spPr>
          <a:xfrm>
            <a:off x="8843093" y="3881836"/>
            <a:ext cx="450000" cy="45126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lipsa 19">
            <a:hlinkClick r:id="rId6" action="ppaction://hlinksldjump"/>
          </p:cNvPr>
          <p:cNvSpPr/>
          <p:nvPr/>
        </p:nvSpPr>
        <p:spPr>
          <a:xfrm>
            <a:off x="9031836" y="5321833"/>
            <a:ext cx="450000" cy="45126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trzałka w prawo 21"/>
          <p:cNvSpPr/>
          <p:nvPr/>
        </p:nvSpPr>
        <p:spPr>
          <a:xfrm>
            <a:off x="1644994" y="5341828"/>
            <a:ext cx="2511158" cy="1072722"/>
          </a:xfrm>
          <a:prstGeom prst="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KLIKNIJ ODPOWIEDNI NUMER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02463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024" y="-1009650"/>
            <a:ext cx="14299448" cy="102108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209485" y="2695699"/>
            <a:ext cx="4861278" cy="3264416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09483" y="2746150"/>
            <a:ext cx="482167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Urodził się w 1550 r. w Rostkowie, </a:t>
            </a:r>
            <a:b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na Mazowszu. Ochrzczony został </a:t>
            </a:r>
            <a:b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kościele parafialnym w Przasnyszu.</a:t>
            </a:r>
          </a:p>
          <a:p>
            <a:pPr algn="ctr"/>
            <a:endParaRPr lang="pl-PL" sz="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Georgia" panose="02040502050405020303" pitchFamily="18" charset="0"/>
              </a:rPr>
              <a:t>Miał kilkoro rodzeństwa, rodzice pochodzili ze średniozamożnej szlachty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endParaRPr lang="pl-PL" sz="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Georgia" panose="02040502050405020303" pitchFamily="18" charset="0"/>
              </a:rPr>
              <a:t>Rodzice wychowywali swoje dzieci surowo, ale </a:t>
            </a:r>
            <a:r>
              <a:rPr lang="pl-PL" sz="2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z </a:t>
            </a:r>
            <a:r>
              <a:rPr lang="pl-PL" sz="2000" dirty="0">
                <a:solidFill>
                  <a:schemeClr val="bg1"/>
                </a:solidFill>
                <a:latin typeface="Georgia" panose="02040502050405020303" pitchFamily="18" charset="0"/>
              </a:rPr>
              <a:t>miłością, zwracając uwagę na pobożność, skromność, uczciwość </a:t>
            </a:r>
            <a:br>
              <a:rPr lang="pl-PL" sz="20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000" dirty="0">
                <a:solidFill>
                  <a:schemeClr val="bg1"/>
                </a:solidFill>
                <a:latin typeface="Georgia" panose="02040502050405020303" pitchFamily="18" charset="0"/>
              </a:rPr>
              <a:t>i modlitwę.</a:t>
            </a:r>
            <a:endParaRPr lang="pl-PL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endParaRPr lang="pl-PL" sz="20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endParaRPr lang="pl-PL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endParaRPr lang="pl-PL" sz="22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Prostokąt zaokrąglony 16">
            <a:hlinkClick r:id="" action="ppaction://hlinkshowjump?jump=previousslide"/>
          </p:cNvPr>
          <p:cNvSpPr/>
          <p:nvPr/>
        </p:nvSpPr>
        <p:spPr>
          <a:xfrm>
            <a:off x="10051808" y="6104237"/>
            <a:ext cx="1640420" cy="64522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KLIKNIJ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453747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1" y="-730854"/>
            <a:ext cx="12512842" cy="831970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461320" y="320842"/>
            <a:ext cx="3954379" cy="3238705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61320" y="416700"/>
            <a:ext cx="39543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1564 r. wraz z bratem Pawłem i nauczycielem Stanisław wyjechał do Wiednia, gdzie znajdowała się bardzo dobra szkoła katolicka z internatem, prowadzona przez Jezuitów.</a:t>
            </a:r>
            <a:endParaRPr lang="pl-PL" sz="24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Prostokąt zaokrąglony 11">
            <a:hlinkClick r:id="" action="ppaction://hlinkshowjump?jump=nextslide"/>
          </p:cNvPr>
          <p:cNvSpPr/>
          <p:nvPr/>
        </p:nvSpPr>
        <p:spPr>
          <a:xfrm>
            <a:off x="10051808" y="6104237"/>
            <a:ext cx="1640420" cy="64522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KLIKNIJ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831573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512" y="-56148"/>
            <a:ext cx="4645488" cy="697029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632255" y="999985"/>
            <a:ext cx="6505074" cy="4297549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32255" y="1255933"/>
            <a:ext cx="6505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Naukę łączył z życiem religijnym. Należał do wspólnoty zwanej Sodalicją Mariańską, co wiązało się z dobrowolnym wypełnianiem praktyk: codzienne uczestnictwo we Mszy Świętej i modlitwa różańcowa; w niedzielę </a:t>
            </a:r>
            <a:b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i święta odwiedzanie chorych. Wiele czasu spędzał na adoracji Pana Jezusa </a:t>
            </a:r>
            <a:b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Najświętszym Sakramencie. Gdy się modlił, twarz jego była radosna, uśmiechnięta, pogodna, niemal jaśniejąca.</a:t>
            </a:r>
            <a:endParaRPr lang="pl-PL" sz="24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Prostokąt zaokrąglony 10">
            <a:hlinkClick r:id="" action="ppaction://hlinkshowjump?jump=nextslide"/>
          </p:cNvPr>
          <p:cNvSpPr/>
          <p:nvPr/>
        </p:nvSpPr>
        <p:spPr>
          <a:xfrm>
            <a:off x="10051808" y="6104237"/>
            <a:ext cx="1640420" cy="64522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KLIKNIJ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246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16" y="0"/>
            <a:ext cx="12769516" cy="957713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6542143" y="4926458"/>
            <a:ext cx="5229727" cy="1017143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542143" y="5019530"/>
            <a:ext cx="5229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przebraniu żebraka udał się </a:t>
            </a:r>
            <a:b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samotną pieszą wędrówkę.</a:t>
            </a:r>
            <a:endParaRPr lang="pl-PL" sz="24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Prostokąt zaokrąglony 10">
            <a:hlinkClick r:id="rId4" action="ppaction://hlinksldjump"/>
          </p:cNvPr>
          <p:cNvSpPr/>
          <p:nvPr/>
        </p:nvSpPr>
        <p:spPr>
          <a:xfrm>
            <a:off x="10051808" y="6104237"/>
            <a:ext cx="1640420" cy="64522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KLIKNIJ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33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263" y="-955842"/>
            <a:ext cx="13154526" cy="876968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285722" y="226122"/>
            <a:ext cx="5229727" cy="1334298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85722" y="292643"/>
            <a:ext cx="5229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Dotarł na Bawarię do klasztoru </a:t>
            </a:r>
            <a:b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w </a:t>
            </a:r>
            <a:r>
              <a:rPr lang="pl-PL" sz="24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Dylindze</a:t>
            </a:r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, skąd przełożeni wysłali go do Rzymu.</a:t>
            </a:r>
            <a:endParaRPr lang="pl-PL" sz="24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85722" y="1830881"/>
            <a:ext cx="5229727" cy="1104824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285722" y="1967794"/>
            <a:ext cx="5229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Trasę pokonał pieszo, przemierzając Alpy dotarł do celu podróży.</a:t>
            </a:r>
            <a:endParaRPr lang="pl-PL" sz="24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531995"/>
            <a:ext cx="3896170" cy="2597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Prostokąt zaokrąglony 13">
            <a:hlinkClick r:id="" action="ppaction://hlinkshowjump?jump=nextslide"/>
          </p:cNvPr>
          <p:cNvSpPr/>
          <p:nvPr/>
        </p:nvSpPr>
        <p:spPr>
          <a:xfrm>
            <a:off x="10051808" y="6104237"/>
            <a:ext cx="1640420" cy="64522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KLIKNIJ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03521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762"/>
            <a:ext cx="12192000" cy="8101524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1320" y="6104237"/>
            <a:ext cx="1795848" cy="766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aseline="-25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5" y="6260756"/>
            <a:ext cx="1445053" cy="433516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3478100" y="1766163"/>
            <a:ext cx="5229727" cy="1634763"/>
          </a:xfrm>
          <a:prstGeom prst="rect">
            <a:avLst/>
          </a:prstGeom>
          <a:solidFill>
            <a:srgbClr val="FC611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478101" y="1983379"/>
            <a:ext cx="5229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Łącznie przemierzył około 2500 km</a:t>
            </a:r>
            <a:r>
              <a:rPr lang="pl-PL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2" name="Prostokąt zaokrąglony 11">
            <a:hlinkClick r:id="rId4" action="ppaction://hlinksldjump"/>
          </p:cNvPr>
          <p:cNvSpPr/>
          <p:nvPr/>
        </p:nvSpPr>
        <p:spPr>
          <a:xfrm>
            <a:off x="10051808" y="6104237"/>
            <a:ext cx="1640420" cy="64522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KLIKNIJ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47320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2440</TotalTime>
  <Words>215</Words>
  <Application>Microsoft Office PowerPoint</Application>
  <PresentationFormat>Niestandardowy</PresentationFormat>
  <Paragraphs>46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Witczak</dc:creator>
  <cp:lastModifiedBy>Krzysztof Tomiak</cp:lastModifiedBy>
  <cp:revision>302</cp:revision>
  <dcterms:created xsi:type="dcterms:W3CDTF">2017-07-14T09:59:13Z</dcterms:created>
  <dcterms:modified xsi:type="dcterms:W3CDTF">2018-10-01T07:56:24Z</dcterms:modified>
</cp:coreProperties>
</file>