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5" r:id="rId4"/>
    <p:sldId id="268" r:id="rId5"/>
    <p:sldId id="285" r:id="rId6"/>
    <p:sldId id="286" r:id="rId7"/>
    <p:sldId id="289" r:id="rId8"/>
    <p:sldId id="292" r:id="rId9"/>
    <p:sldId id="294" r:id="rId10"/>
    <p:sldId id="293" r:id="rId11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611C"/>
    <a:srgbClr val="FF5050"/>
    <a:srgbClr val="FFCC00"/>
    <a:srgbClr val="FFD966"/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645" autoAdjust="0"/>
  </p:normalViewPr>
  <p:slideViewPr>
    <p:cSldViewPr snapToGrid="0">
      <p:cViewPr varScale="1">
        <p:scale>
          <a:sx n="113" d="100"/>
          <a:sy n="113" d="100"/>
        </p:scale>
        <p:origin x="-42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7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3</a:t>
            </a:r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-1" y="3414715"/>
            <a:ext cx="1219199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ODWAGA W MYŚLENIU</a:t>
            </a:r>
            <a:endParaRPr lang="pl-PL" sz="3300" b="1" dirty="0"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26" y="-587221"/>
            <a:ext cx="12191998" cy="12152188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0" y="5087693"/>
            <a:ext cx="12195712" cy="802361"/>
          </a:xfrm>
          <a:prstGeom prst="rect">
            <a:avLst/>
          </a:prstGeom>
          <a:solidFill>
            <a:srgbClr val="FC611C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-3712" y="5312566"/>
            <a:ext cx="12195712" cy="577488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ODWAGA W MYŚLENIU</a:t>
            </a:r>
            <a:endParaRPr lang="pl-PL" sz="6000" b="1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1053684"/>
            <a:ext cx="4527774" cy="4447809"/>
          </a:xfrm>
          <a:prstGeom prst="rect">
            <a:avLst/>
          </a:prstGeom>
          <a:solidFill>
            <a:srgbClr val="FC611C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461319" y="1261651"/>
            <a:ext cx="4527775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Mózg to najważniejszy narząd, zasadnicza część układu nerwowego. W dużym uproszczeniu można powiedzieć, że zawiaduje pracą całego organizmu.</a:t>
            </a:r>
            <a:endParaRPr lang="pl-PL" sz="32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96123" y="360948"/>
            <a:ext cx="59757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94887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6737685" y="921592"/>
            <a:ext cx="5034186" cy="4491790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6737685" y="1182328"/>
            <a:ext cx="503418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Mózg człowieka to także centrum myślenia i wszystkich procesów z nim związanych: pamięci, kojarzenia, uczenia się, uczuć. Myślimy, aby rozwiązać różnorodne problemy, które napotykamy w naszym życiu. To nas odróżnia od innych stworzeń.</a:t>
            </a:r>
            <a:endParaRPr lang="pl-PL" sz="2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1320" y="1182328"/>
            <a:ext cx="5956010" cy="39703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72899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7964904" y="796252"/>
            <a:ext cx="3806966" cy="4832092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7964904" y="796252"/>
            <a:ext cx="3806965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Stwórca pragnął, abyśmy byli ludźmi wolnymi, dlatego obdarował każdego człowieka wolną wolą. Ta wolność dotyczy także naszego myślenia.</a:t>
            </a:r>
          </a:p>
          <a:p>
            <a:pPr algn="ctr"/>
            <a:endParaRPr lang="pl-PL" sz="2800" b="1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[zob. Ga 5, 1; </a:t>
            </a:r>
          </a:p>
          <a:p>
            <a:pPr algn="ctr"/>
            <a:r>
              <a:rPr lang="pl-PL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Ef 5, 15; </a:t>
            </a:r>
            <a:r>
              <a:rPr lang="pl-PL" sz="2400" b="1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Jk</a:t>
            </a:r>
            <a:r>
              <a:rPr lang="pl-PL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 3, 13]</a:t>
            </a: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2038" y="796252"/>
            <a:ext cx="7248138" cy="48320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728808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1789343" y="762481"/>
            <a:ext cx="4347411" cy="5341756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1789342" y="858360"/>
            <a:ext cx="4347411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300" dirty="0" smtClean="0">
                <a:solidFill>
                  <a:schemeClr val="bg1"/>
                </a:solidFill>
                <a:latin typeface="Georgia" panose="02040502050405020303" pitchFamily="18" charset="0"/>
              </a:rPr>
              <a:t>Kiedy brakuje nam mądrości, nasze życie staje się podobne do dziesięciu panien, które czekały na pana młodego. Jedne wzięły zapas oliwy pozostałe nie.</a:t>
            </a:r>
          </a:p>
          <a:p>
            <a:pPr algn="ctr"/>
            <a:endParaRPr lang="pl-PL" sz="3300" b="1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8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[zob. Mt 25, 1-10]</a:t>
            </a:r>
            <a:endParaRPr lang="pl-PL" sz="2800" b="1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69242" y="270516"/>
            <a:ext cx="4010526" cy="60157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155633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240629" y="96691"/>
            <a:ext cx="11718757" cy="1846659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240627" y="235190"/>
            <a:ext cx="1171875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tej przypowieści brakowi rozsądku, czyli głupocie, Jezus przeciwstawia roztropność, czyli mądrość będącą wynikiem przewidującego myślenia.</a:t>
            </a:r>
            <a:endParaRPr lang="pl-PL" sz="32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240628" y="2123305"/>
            <a:ext cx="11718757" cy="1846659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9" name="Prostokąt 8"/>
          <p:cNvSpPr/>
          <p:nvPr/>
        </p:nvSpPr>
        <p:spPr>
          <a:xfrm>
            <a:off x="240627" y="4091643"/>
            <a:ext cx="11718757" cy="1846659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240626" y="2425973"/>
            <a:ext cx="1171875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Mądre, rozsądne myślenie polega na umiejętności przewidywania skutków swoich decyzji.</a:t>
            </a:r>
            <a:endParaRPr lang="pl-PL" sz="32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240626" y="4604540"/>
            <a:ext cx="117187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„Głupiec nie przewiduje, lecz działa pod wpływem impulsu”.</a:t>
            </a:r>
            <a:endParaRPr lang="pl-PL" sz="32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15950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  <p:bldP spid="8" grpId="0" animBg="1"/>
      <p:bldP spid="9" grpId="0" animBg="1"/>
      <p:bldP spid="10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240629" y="96691"/>
            <a:ext cx="11718757" cy="1846659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240626" y="400472"/>
            <a:ext cx="1171875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>
                <a:solidFill>
                  <a:schemeClr val="bg1"/>
                </a:solidFill>
                <a:latin typeface="Georgia" panose="02040502050405020303" pitchFamily="18" charset="0"/>
              </a:rPr>
              <a:t>Odwaga w myśleniu związana jest z gotowością </a:t>
            </a: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przyjęcia</a:t>
            </a:r>
          </a:p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pl-PL" sz="3200" dirty="0">
                <a:solidFill>
                  <a:schemeClr val="bg1"/>
                </a:solidFill>
                <a:latin typeface="Georgia" panose="02040502050405020303" pitchFamily="18" charset="0"/>
              </a:rPr>
              <a:t>na siebie konsekwencji swoich decyzji, wyborów.</a:t>
            </a:r>
            <a:endParaRPr lang="pl-PL" sz="2400" b="1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240628" y="2123305"/>
            <a:ext cx="11718757" cy="1846659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9" name="Prostokąt 8"/>
          <p:cNvSpPr/>
          <p:nvPr/>
        </p:nvSpPr>
        <p:spPr>
          <a:xfrm>
            <a:off x="240627" y="4091643"/>
            <a:ext cx="11718757" cy="1846659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240626" y="2257741"/>
            <a:ext cx="1171875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Kiedy podjęliśmy złą decyzję i zrobiliśmy coś niewłaściwego, trzeba mieć odwagę, by z pokorą przyznać się do błędu, wycofać się i poszukać właściwej drogi dla siebie.</a:t>
            </a:r>
            <a:endParaRPr lang="pl-PL" sz="32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240626" y="4277770"/>
            <a:ext cx="1171875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Ludzie, którzy mają odwagę myśleć, zauważają swoje błędy, wyciągają wnioski i zmieniają w swoim życiu to, co było złe </a:t>
            </a:r>
          </a:p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lub błędne.</a:t>
            </a:r>
            <a:endParaRPr lang="pl-PL" sz="32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31905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  <p:bldP spid="8" grpId="0" animBg="1"/>
      <p:bldP spid="9" grpId="0" animBg="1"/>
      <p:bldP spid="10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7677150" y="240632"/>
            <a:ext cx="4514850" cy="6858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7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1014772" y="1884721"/>
            <a:ext cx="6156048" cy="3265062"/>
          </a:xfrm>
          <a:prstGeom prst="rect">
            <a:avLst/>
          </a:prstGeom>
          <a:solidFill>
            <a:srgbClr val="FC611C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1014772" y="1884720"/>
            <a:ext cx="615604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6600" dirty="0" smtClean="0">
                <a:solidFill>
                  <a:schemeClr val="bg1"/>
                </a:solidFill>
                <a:latin typeface="Georgia" panose="02040502050405020303" pitchFamily="18" charset="0"/>
              </a:rPr>
              <a:t>Kto mało myśli, błądzi wiele.</a:t>
            </a:r>
          </a:p>
          <a:p>
            <a:pPr algn="ctr"/>
            <a:endParaRPr lang="pl-PL" sz="3200" b="1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3200" i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Leonardo da Vinci</a:t>
            </a:r>
          </a:p>
        </p:txBody>
      </p:sp>
    </p:spTree>
    <p:extLst>
      <p:ext uri="{BB962C8B-B14F-4D97-AF65-F5344CB8AC3E}">
        <p14:creationId xmlns:p14="http://schemas.microsoft.com/office/powerpoint/2010/main" xmlns="" val="3156855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8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4944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Podręcznik dla klasy siódmej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s. 12-13.</a:t>
            </a:r>
          </a:p>
          <a:p>
            <a:endParaRPr lang="pl-PL" sz="10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Poradnik metodyczny. Siódma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s. 18-20.</a:t>
            </a:r>
          </a:p>
          <a:p>
            <a:endParaRPr lang="pl-PL" sz="1000" dirty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ks. M. Heller, </a:t>
            </a:r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Mądrość życia, Tygodnik Powszechny, 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2010, nr 8, s. 15.</a:t>
            </a:r>
          </a:p>
          <a:p>
            <a:endParaRPr lang="pl-PL" sz="1000" dirty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24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4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Medialny, pixabay.com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xmlns="" val="3838211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1966</TotalTime>
  <Words>389</Words>
  <Application>Microsoft Office PowerPoint</Application>
  <PresentationFormat>Niestandardowy</PresentationFormat>
  <Paragraphs>43</Paragraphs>
  <Slides>10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10</vt:i4>
      </vt:variant>
    </vt:vector>
  </HeadingPairs>
  <TitlesOfParts>
    <vt:vector size="11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242</cp:revision>
  <dcterms:created xsi:type="dcterms:W3CDTF">2017-07-14T09:59:13Z</dcterms:created>
  <dcterms:modified xsi:type="dcterms:W3CDTF">2018-09-15T09:43:31Z</dcterms:modified>
</cp:coreProperties>
</file>