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5" r:id="rId4"/>
    <p:sldId id="268" r:id="rId5"/>
    <p:sldId id="285" r:id="rId6"/>
    <p:sldId id="286" r:id="rId7"/>
    <p:sldId id="292" r:id="rId8"/>
    <p:sldId id="293" r:id="rId9"/>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611C"/>
    <a:srgbClr val="FF5050"/>
    <a:srgbClr val="FFCC00"/>
    <a:srgbClr val="FFD966"/>
    <a:srgbClr val="C10B2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9645" autoAdjust="0"/>
  </p:normalViewPr>
  <p:slideViewPr>
    <p:cSldViewPr snapToGrid="0">
      <p:cViewPr varScale="1">
        <p:scale>
          <a:sx n="113" d="100"/>
          <a:sy n="113" d="100"/>
        </p:scale>
        <p:origin x="-426"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1524000" y="1122363"/>
            <a:ext cx="9144000" cy="2387600"/>
          </a:xfrm>
        </p:spPr>
        <p:txBody>
          <a:bodyPr anchor="b"/>
          <a:lstStyle>
            <a:lvl1pPr algn="ctr">
              <a:defRPr sz="6000"/>
            </a:lvl1pPr>
          </a:lstStyle>
          <a:p>
            <a:r>
              <a:rPr lang="pl-PL" smtClean="0"/>
              <a:t>Kliknij, aby edytować styl</a:t>
            </a:r>
            <a:endParaRPr lang="pl-PL"/>
          </a:p>
        </p:txBody>
      </p:sp>
      <p:sp>
        <p:nvSpPr>
          <p:cNvPr id="3" name="Podtytu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2089831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3235119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831850" y="1709738"/>
            <a:ext cx="10515600" cy="2852737"/>
          </a:xfrm>
        </p:spPr>
        <p:txBody>
          <a:bodyPr anchor="b"/>
          <a:lstStyle>
            <a:lvl1pPr>
              <a:defRPr sz="6000"/>
            </a:lvl1pPr>
          </a:lstStyle>
          <a:p>
            <a:r>
              <a:rPr lang="pl-PL" smtClean="0"/>
              <a:t>Kliknij, aby edytować styl</a:t>
            </a:r>
            <a:endParaRPr lang="pl-PL"/>
          </a:p>
        </p:txBody>
      </p:sp>
      <p:sp>
        <p:nvSpPr>
          <p:cNvPr id="3" name="Symbol zastępczy tekst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243819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838200" y="1825625"/>
            <a:ext cx="5181600" cy="435133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6172200" y="1825625"/>
            <a:ext cx="5181600" cy="435133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3910654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839788" y="365125"/>
            <a:ext cx="10515600" cy="1325563"/>
          </a:xfrm>
        </p:spPr>
        <p:txBody>
          <a:bodyPr/>
          <a:lstStyle/>
          <a:p>
            <a:r>
              <a:rPr lang="pl-PL" smtClean="0"/>
              <a:t>Kliknij, aby edytować styl</a:t>
            </a:r>
            <a:endParaRPr lang="pl-PL"/>
          </a:p>
        </p:txBody>
      </p:sp>
      <p:sp>
        <p:nvSpPr>
          <p:cNvPr id="3" name="Symbol zastępczy tekst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839788" y="2505075"/>
            <a:ext cx="5157787" cy="368458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6172200" y="2505075"/>
            <a:ext cx="5183188" cy="368458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3968653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280436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3384715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839788" y="457200"/>
            <a:ext cx="3932237" cy="1600200"/>
          </a:xfrm>
        </p:spPr>
        <p:txBody>
          <a:bodyPr anchor="b"/>
          <a:lstStyle>
            <a:lvl1pPr>
              <a:defRPr sz="3200"/>
            </a:lvl1pPr>
          </a:lstStyle>
          <a:p>
            <a:r>
              <a:rPr lang="pl-PL" smtClean="0"/>
              <a:t>Kliknij, aby edytować styl</a:t>
            </a:r>
            <a:endParaRPr lang="pl-PL"/>
          </a:p>
        </p:txBody>
      </p:sp>
      <p:sp>
        <p:nvSpPr>
          <p:cNvPr id="3" name="Symbol zastępczy zawartości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1554093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839788" y="457200"/>
            <a:ext cx="3932237" cy="1600200"/>
          </a:xfrm>
        </p:spPr>
        <p:txBody>
          <a:bodyPr anchor="b"/>
          <a:lstStyle>
            <a:lvl1pPr>
              <a:defRPr sz="3200"/>
            </a:lvl1pPr>
          </a:lstStyle>
          <a:p>
            <a:r>
              <a:rPr lang="pl-PL" smtClean="0"/>
              <a:t>Kliknij, aby edytować styl</a:t>
            </a:r>
            <a:endParaRPr lang="pl-PL"/>
          </a:p>
        </p:txBody>
      </p:sp>
      <p:sp>
        <p:nvSpPr>
          <p:cNvPr id="3" name="Symbol zastępczy obraz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1511233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3567339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8724900" y="365125"/>
            <a:ext cx="2628900" cy="5811838"/>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838200" y="365125"/>
            <a:ext cx="7734300" cy="5811838"/>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87D21E8-67DD-4C8C-BEED-881BBFE87786}" type="datetimeFigureOut">
              <a:rPr lang="pl-PL" smtClean="0"/>
              <a:pPr/>
              <a:t>2018-09-15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1021453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7D21E8-67DD-4C8C-BEED-881BBFE87786}" type="datetimeFigureOut">
              <a:rPr lang="pl-PL" smtClean="0"/>
              <a:pPr/>
              <a:t>2018-09-15</a:t>
            </a:fld>
            <a:endParaRPr lang="pl-PL"/>
          </a:p>
        </p:txBody>
      </p:sp>
      <p:sp>
        <p:nvSpPr>
          <p:cNvPr id="5" name="Symbol zastępczy stopki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75B65-40A4-4CD6-B80E-202AE05D5307}" type="slidenum">
              <a:rPr lang="pl-PL" smtClean="0"/>
              <a:pPr/>
              <a:t>‹#›</a:t>
            </a:fld>
            <a:endParaRPr lang="pl-PL"/>
          </a:p>
        </p:txBody>
      </p:sp>
    </p:spTree>
    <p:extLst>
      <p:ext uri="{BB962C8B-B14F-4D97-AF65-F5344CB8AC3E}">
        <p14:creationId xmlns:p14="http://schemas.microsoft.com/office/powerpoint/2010/main" xmlns="" val="478095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tytuł 2"/>
          <p:cNvSpPr>
            <a:spLocks noGrp="1"/>
          </p:cNvSpPr>
          <p:nvPr>
            <p:ph type="subTitle" idx="1"/>
          </p:nvPr>
        </p:nvSpPr>
        <p:spPr>
          <a:xfrm>
            <a:off x="1524000" y="1559054"/>
            <a:ext cx="9144000" cy="1655762"/>
          </a:xfrm>
        </p:spPr>
        <p:txBody>
          <a:bodyPr/>
          <a:lstStyle/>
          <a:p>
            <a:r>
              <a:rPr lang="pl-PL" sz="6000" baseline="30000" dirty="0" smtClean="0">
                <a:latin typeface="Arial" pitchFamily="34" charset="0"/>
                <a:ea typeface="Fira Sans" panose="020B0503050000020004" pitchFamily="34" charset="0"/>
                <a:cs typeface="Arial" pitchFamily="34" charset="0"/>
              </a:rPr>
              <a:t>PREZENTACJA DLA KLASY 7 SP</a:t>
            </a:r>
          </a:p>
          <a:p>
            <a:r>
              <a:rPr lang="pl-PL" sz="6000" baseline="30000" dirty="0" smtClean="0">
                <a:latin typeface="Arial" pitchFamily="34" charset="0"/>
                <a:ea typeface="Fira Sans" panose="020B0503050000020004" pitchFamily="34" charset="0"/>
                <a:cs typeface="Arial" pitchFamily="34" charset="0"/>
              </a:rPr>
              <a:t>DO LEKCJI 5</a:t>
            </a:r>
            <a:endParaRPr lang="pl-PL" sz="6000" baseline="30000" dirty="0" smtClean="0">
              <a:latin typeface="Fira Sans" panose="020B0503050000020004" pitchFamily="34" charset="0"/>
              <a:ea typeface="Fira Sans" panose="020B0503050000020004" pitchFamily="34" charset="0"/>
            </a:endParaRPr>
          </a:p>
        </p:txBody>
      </p:sp>
      <p:sp>
        <p:nvSpPr>
          <p:cNvPr id="6" name="Podtytuł 2"/>
          <p:cNvSpPr txBox="1">
            <a:spLocks/>
          </p:cNvSpPr>
          <p:nvPr/>
        </p:nvSpPr>
        <p:spPr>
          <a:xfrm>
            <a:off x="1676400" y="3700936"/>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pl-PL" sz="800" b="1" baseline="30000" dirty="0" smtClean="0">
              <a:latin typeface="Fira Sans" panose="020B0503050000020004" pitchFamily="34" charset="0"/>
              <a:ea typeface="Fira Sans" panose="020B0503050000020004" pitchFamily="34" charset="0"/>
            </a:endParaRPr>
          </a:p>
          <a:p>
            <a:endParaRPr lang="pl-PL" dirty="0"/>
          </a:p>
        </p:txBody>
      </p:sp>
      <p:sp>
        <p:nvSpPr>
          <p:cNvPr id="7" name="Prostokąt 6"/>
          <p:cNvSpPr/>
          <p:nvPr/>
        </p:nvSpPr>
        <p:spPr>
          <a:xfrm>
            <a:off x="5000368" y="2940908"/>
            <a:ext cx="2199502" cy="90616"/>
          </a:xfrm>
          <a:prstGeom prst="rect">
            <a:avLst/>
          </a:prstGeom>
          <a:solidFill>
            <a:srgbClr val="C10B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8" name="Obraz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128958" y="5642919"/>
            <a:ext cx="1934083" cy="609728"/>
          </a:xfrm>
          <a:prstGeom prst="rect">
            <a:avLst/>
          </a:prstGeom>
        </p:spPr>
      </p:pic>
      <p:sp>
        <p:nvSpPr>
          <p:cNvPr id="9" name="pole tekstowe 8"/>
          <p:cNvSpPr txBox="1"/>
          <p:nvPr/>
        </p:nvSpPr>
        <p:spPr>
          <a:xfrm>
            <a:off x="-1" y="3414715"/>
            <a:ext cx="12191999" cy="1107996"/>
          </a:xfrm>
          <a:prstGeom prst="rect">
            <a:avLst/>
          </a:prstGeom>
          <a:noFill/>
        </p:spPr>
        <p:txBody>
          <a:bodyPr wrap="square" rtlCol="0">
            <a:spAutoFit/>
          </a:bodyPr>
          <a:lstStyle/>
          <a:p>
            <a:pPr algn="ctr"/>
            <a:r>
              <a:rPr lang="pl-PL" sz="3300" b="1" dirty="0" smtClean="0">
                <a:latin typeface="Arial" pitchFamily="34" charset="0"/>
                <a:ea typeface="Fira Sans" pitchFamily="34" charset="0"/>
                <a:cs typeface="Arial" pitchFamily="34" charset="0"/>
              </a:rPr>
              <a:t>NAJWAŻNIEJSZE PYTANIA CZŁOWIEKA </a:t>
            </a:r>
          </a:p>
          <a:p>
            <a:pPr algn="ctr"/>
            <a:r>
              <a:rPr lang="pl-PL" sz="3300" b="1" dirty="0" smtClean="0">
                <a:latin typeface="Arial" pitchFamily="34" charset="0"/>
                <a:ea typeface="Fira Sans" pitchFamily="34" charset="0"/>
                <a:cs typeface="Arial" pitchFamily="34" charset="0"/>
              </a:rPr>
              <a:t>DOTYCZĄCE BOGA</a:t>
            </a:r>
            <a:endParaRPr lang="pl-PL" sz="3300" b="1" dirty="0">
              <a:latin typeface="Arial" pitchFamily="34" charset="0"/>
              <a:ea typeface="Fira Sans" pitchFamily="34" charset="0"/>
              <a:cs typeface="Arial" pitchFamily="34" charset="0"/>
            </a:endParaRPr>
          </a:p>
        </p:txBody>
      </p:sp>
    </p:spTree>
    <p:extLst>
      <p:ext uri="{BB962C8B-B14F-4D97-AF65-F5344CB8AC3E}">
        <p14:creationId xmlns:p14="http://schemas.microsoft.com/office/powerpoint/2010/main" xmlns="" val="3904191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276860"/>
            <a:ext cx="12192000" cy="7411720"/>
          </a:xfrm>
          <a:prstGeom prst="rect">
            <a:avLst/>
          </a:prstGeom>
        </p:spPr>
      </p:pic>
      <p:sp>
        <p:nvSpPr>
          <p:cNvPr id="3" name="Prostokąt 2"/>
          <p:cNvSpPr/>
          <p:nvPr/>
        </p:nvSpPr>
        <p:spPr>
          <a:xfrm>
            <a:off x="5305168" y="6104237"/>
            <a:ext cx="1795848" cy="7661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baseline="-25000" dirty="0"/>
          </a:p>
        </p:txBody>
      </p:sp>
      <p:pic>
        <p:nvPicPr>
          <p:cNvPr id="2" name="Obraz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476103" y="6260756"/>
            <a:ext cx="1445053" cy="433516"/>
          </a:xfrm>
          <a:prstGeom prst="rect">
            <a:avLst/>
          </a:prstGeom>
        </p:spPr>
      </p:pic>
      <p:sp>
        <p:nvSpPr>
          <p:cNvPr id="5" name="Prostokąt 4"/>
          <p:cNvSpPr/>
          <p:nvPr/>
        </p:nvSpPr>
        <p:spPr>
          <a:xfrm>
            <a:off x="0" y="5087693"/>
            <a:ext cx="12195712" cy="802361"/>
          </a:xfrm>
          <a:prstGeom prst="rect">
            <a:avLst/>
          </a:prstGeom>
          <a:solidFill>
            <a:srgbClr val="FC611C">
              <a:alpha val="8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 name="Podtytuł 2"/>
          <p:cNvSpPr txBox="1">
            <a:spLocks/>
          </p:cNvSpPr>
          <p:nvPr/>
        </p:nvSpPr>
        <p:spPr>
          <a:xfrm>
            <a:off x="-3712" y="5312566"/>
            <a:ext cx="12195712" cy="577488"/>
          </a:xfrm>
          <a:prstGeom prst="rect">
            <a:avLst/>
          </a:prstGeom>
        </p:spPr>
        <p:txBody>
          <a:bodyPr vert="horz" lIns="91440" tIns="45720" rIns="91440" bIns="45720" rtlCol="0">
            <a:normAutofit fontScale="4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pl-PL" sz="6000" b="1" dirty="0" smtClean="0">
                <a:solidFill>
                  <a:schemeClr val="bg1"/>
                </a:solidFill>
                <a:latin typeface="Arial" pitchFamily="34" charset="0"/>
                <a:ea typeface="Fira Sans" pitchFamily="34" charset="0"/>
                <a:cs typeface="Arial" pitchFamily="34" charset="0"/>
              </a:rPr>
              <a:t>NAJWAŻNIEJSZE PYTANIA CZŁOWIEKA DOTYCZĄCE BOGA</a:t>
            </a:r>
            <a:endParaRPr lang="pl-PL" sz="6000" b="1" dirty="0">
              <a:solidFill>
                <a:schemeClr val="bg1"/>
              </a:solidFill>
              <a:latin typeface="Arial" pitchFamily="34" charset="0"/>
              <a:ea typeface="Fira Sans" pitchFamily="34" charset="0"/>
              <a:cs typeface="Arial" pitchFamily="34" charset="0"/>
            </a:endParaRPr>
          </a:p>
        </p:txBody>
      </p:sp>
    </p:spTree>
    <p:extLst>
      <p:ext uri="{BB962C8B-B14F-4D97-AF65-F5344CB8AC3E}">
        <p14:creationId xmlns:p14="http://schemas.microsoft.com/office/powerpoint/2010/main" xmlns="" val="60387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Obraz 2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71600" y="-678180"/>
            <a:ext cx="14935200" cy="8214360"/>
          </a:xfrm>
          <a:prstGeom prst="rect">
            <a:avLst/>
          </a:prstGeom>
        </p:spPr>
      </p:pic>
      <p:sp>
        <p:nvSpPr>
          <p:cNvPr id="3" name="Prostokąt 2"/>
          <p:cNvSpPr/>
          <p:nvPr/>
        </p:nvSpPr>
        <p:spPr>
          <a:xfrm>
            <a:off x="461320" y="6104237"/>
            <a:ext cx="1795848" cy="7661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baseline="-25000" dirty="0"/>
          </a:p>
        </p:txBody>
      </p:sp>
      <p:pic>
        <p:nvPicPr>
          <p:cNvPr id="2" name="Obraz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2255" y="6260756"/>
            <a:ext cx="1445053" cy="433516"/>
          </a:xfrm>
          <a:prstGeom prst="rect">
            <a:avLst/>
          </a:prstGeom>
        </p:spPr>
      </p:pic>
      <p:sp>
        <p:nvSpPr>
          <p:cNvPr id="6" name="Schemat blokowy: łącznik 5"/>
          <p:cNvSpPr/>
          <p:nvPr/>
        </p:nvSpPr>
        <p:spPr>
          <a:xfrm>
            <a:off x="11252887" y="6193308"/>
            <a:ext cx="518983" cy="518983"/>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solidFill>
                  <a:schemeClr val="tx1"/>
                </a:solidFill>
                <a:latin typeface="Arial" pitchFamily="34" charset="0"/>
                <a:ea typeface="Fira Sans" panose="020B0503050000020004" pitchFamily="34" charset="0"/>
                <a:cs typeface="Arial" pitchFamily="34" charset="0"/>
              </a:rPr>
              <a:t>1</a:t>
            </a:r>
            <a:endParaRPr lang="pl-PL" dirty="0">
              <a:solidFill>
                <a:schemeClr val="tx1"/>
              </a:solidFill>
              <a:latin typeface="Arial" pitchFamily="34" charset="0"/>
              <a:ea typeface="Fira Sans" panose="020B0503050000020004" pitchFamily="34" charset="0"/>
              <a:cs typeface="Arial" pitchFamily="34" charset="0"/>
            </a:endParaRPr>
          </a:p>
        </p:txBody>
      </p:sp>
      <p:sp>
        <p:nvSpPr>
          <p:cNvPr id="9" name="Prostokąt 8"/>
          <p:cNvSpPr/>
          <p:nvPr/>
        </p:nvSpPr>
        <p:spPr>
          <a:xfrm>
            <a:off x="461320" y="191116"/>
            <a:ext cx="11310550" cy="1766553"/>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5" name="pole tekstowe 4"/>
          <p:cNvSpPr txBox="1"/>
          <p:nvPr/>
        </p:nvSpPr>
        <p:spPr>
          <a:xfrm>
            <a:off x="461320" y="278191"/>
            <a:ext cx="11310550" cy="1569660"/>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Ludzie zadają różne pytania dotyczące otaczającej ich rzeczywistości. Są i takie pytania, które dotyczą samych podstaw istnienia człowieka.</a:t>
            </a:r>
            <a:endParaRPr lang="pl-PL" sz="3200" b="1" dirty="0" smtClean="0">
              <a:solidFill>
                <a:schemeClr val="bg1"/>
              </a:solidFill>
              <a:latin typeface="Georgia" panose="02040502050405020303" pitchFamily="18" charset="0"/>
            </a:endParaRPr>
          </a:p>
        </p:txBody>
      </p:sp>
      <p:sp>
        <p:nvSpPr>
          <p:cNvPr id="8" name="Prostokąt 7"/>
          <p:cNvSpPr/>
          <p:nvPr/>
        </p:nvSpPr>
        <p:spPr>
          <a:xfrm>
            <a:off x="461320" y="2130002"/>
            <a:ext cx="3653480"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0" name="Prostokąt 9"/>
          <p:cNvSpPr/>
          <p:nvPr/>
        </p:nvSpPr>
        <p:spPr>
          <a:xfrm>
            <a:off x="4289855" y="2130002"/>
            <a:ext cx="3653480"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1" name="Prostokąt 10"/>
          <p:cNvSpPr/>
          <p:nvPr/>
        </p:nvSpPr>
        <p:spPr>
          <a:xfrm>
            <a:off x="8118389" y="2130002"/>
            <a:ext cx="3653480"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2" name="Prostokąt 11"/>
          <p:cNvSpPr/>
          <p:nvPr/>
        </p:nvSpPr>
        <p:spPr>
          <a:xfrm>
            <a:off x="461320" y="3498585"/>
            <a:ext cx="3653480"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3" name="Prostokąt 12"/>
          <p:cNvSpPr/>
          <p:nvPr/>
        </p:nvSpPr>
        <p:spPr>
          <a:xfrm>
            <a:off x="4289855" y="3498585"/>
            <a:ext cx="3653480"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4" name="Prostokąt 13"/>
          <p:cNvSpPr/>
          <p:nvPr/>
        </p:nvSpPr>
        <p:spPr>
          <a:xfrm>
            <a:off x="8118389" y="3503042"/>
            <a:ext cx="3653480"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5" name="Prostokąt 14"/>
          <p:cNvSpPr/>
          <p:nvPr/>
        </p:nvSpPr>
        <p:spPr>
          <a:xfrm>
            <a:off x="478827" y="4805102"/>
            <a:ext cx="3653480"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6" name="Prostokąt 15"/>
          <p:cNvSpPr/>
          <p:nvPr/>
        </p:nvSpPr>
        <p:spPr>
          <a:xfrm>
            <a:off x="4272348" y="4805102"/>
            <a:ext cx="7482015" cy="1201349"/>
          </a:xfrm>
          <a:prstGeom prst="rect">
            <a:avLst/>
          </a:prstGeom>
          <a:solidFill>
            <a:srgbClr val="FC611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7" name="pole tekstowe 16"/>
          <p:cNvSpPr txBox="1"/>
          <p:nvPr/>
        </p:nvSpPr>
        <p:spPr>
          <a:xfrm>
            <a:off x="478827" y="2418860"/>
            <a:ext cx="3653480" cy="584775"/>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Skąd pochodzimy?</a:t>
            </a:r>
            <a:endParaRPr lang="pl-PL" sz="3200" b="1" dirty="0" smtClean="0">
              <a:solidFill>
                <a:schemeClr val="bg1"/>
              </a:solidFill>
              <a:latin typeface="Georgia" panose="02040502050405020303" pitchFamily="18" charset="0"/>
            </a:endParaRPr>
          </a:p>
        </p:txBody>
      </p:sp>
      <p:sp>
        <p:nvSpPr>
          <p:cNvPr id="18" name="pole tekstowe 17"/>
          <p:cNvSpPr txBox="1"/>
          <p:nvPr/>
        </p:nvSpPr>
        <p:spPr>
          <a:xfrm>
            <a:off x="4289855" y="2432286"/>
            <a:ext cx="3653480" cy="584775"/>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Dokąd idziemy?</a:t>
            </a:r>
            <a:endParaRPr lang="pl-PL" sz="3200" b="1" dirty="0" smtClean="0">
              <a:solidFill>
                <a:schemeClr val="bg1"/>
              </a:solidFill>
              <a:latin typeface="Georgia" panose="02040502050405020303" pitchFamily="18" charset="0"/>
            </a:endParaRPr>
          </a:p>
        </p:txBody>
      </p:sp>
      <p:sp>
        <p:nvSpPr>
          <p:cNvPr id="19" name="pole tekstowe 18"/>
          <p:cNvSpPr txBox="1"/>
          <p:nvPr/>
        </p:nvSpPr>
        <p:spPr>
          <a:xfrm>
            <a:off x="8118389" y="2159438"/>
            <a:ext cx="3653480" cy="1077218"/>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Jaki jest nasz początek?</a:t>
            </a:r>
            <a:endParaRPr lang="pl-PL" sz="3200" b="1" dirty="0" smtClean="0">
              <a:solidFill>
                <a:schemeClr val="bg1"/>
              </a:solidFill>
              <a:latin typeface="Georgia" panose="02040502050405020303" pitchFamily="18" charset="0"/>
            </a:endParaRPr>
          </a:p>
        </p:txBody>
      </p:sp>
      <p:sp>
        <p:nvSpPr>
          <p:cNvPr id="21" name="pole tekstowe 20"/>
          <p:cNvSpPr txBox="1"/>
          <p:nvPr/>
        </p:nvSpPr>
        <p:spPr>
          <a:xfrm>
            <a:off x="478827" y="3773860"/>
            <a:ext cx="3653480" cy="584775"/>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Jaki jest nasz cel?</a:t>
            </a:r>
            <a:endParaRPr lang="pl-PL" sz="3200" b="1" dirty="0" smtClean="0">
              <a:solidFill>
                <a:schemeClr val="bg1"/>
              </a:solidFill>
              <a:latin typeface="Georgia" panose="02040502050405020303" pitchFamily="18" charset="0"/>
            </a:endParaRPr>
          </a:p>
        </p:txBody>
      </p:sp>
      <p:sp>
        <p:nvSpPr>
          <p:cNvPr id="22" name="pole tekstowe 21"/>
          <p:cNvSpPr txBox="1"/>
          <p:nvPr/>
        </p:nvSpPr>
        <p:spPr>
          <a:xfrm>
            <a:off x="4289855" y="4837131"/>
            <a:ext cx="7464508" cy="1077218"/>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Skąd pochodzi i dokąd zmierza wszystko, co istnieje?</a:t>
            </a:r>
            <a:endParaRPr lang="pl-PL" sz="3200" b="1" dirty="0" smtClean="0">
              <a:solidFill>
                <a:schemeClr val="bg1"/>
              </a:solidFill>
              <a:latin typeface="Georgia" panose="02040502050405020303" pitchFamily="18" charset="0"/>
            </a:endParaRPr>
          </a:p>
        </p:txBody>
      </p:sp>
      <p:sp>
        <p:nvSpPr>
          <p:cNvPr id="23" name="pole tekstowe 22"/>
          <p:cNvSpPr txBox="1"/>
          <p:nvPr/>
        </p:nvSpPr>
        <p:spPr>
          <a:xfrm>
            <a:off x="4289855" y="3806871"/>
            <a:ext cx="3653480" cy="584775"/>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Jak żyć?</a:t>
            </a:r>
            <a:endParaRPr lang="pl-PL" sz="3200" b="1" dirty="0" smtClean="0">
              <a:solidFill>
                <a:schemeClr val="bg1"/>
              </a:solidFill>
              <a:latin typeface="Georgia" panose="02040502050405020303" pitchFamily="18" charset="0"/>
            </a:endParaRPr>
          </a:p>
        </p:txBody>
      </p:sp>
      <p:sp>
        <p:nvSpPr>
          <p:cNvPr id="24" name="pole tekstowe 23"/>
          <p:cNvSpPr txBox="1"/>
          <p:nvPr/>
        </p:nvSpPr>
        <p:spPr>
          <a:xfrm>
            <a:off x="8100883" y="3537761"/>
            <a:ext cx="3653480" cy="1077218"/>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Jak być szczęśliwym?</a:t>
            </a:r>
            <a:endParaRPr lang="pl-PL" sz="3200" b="1" dirty="0" smtClean="0">
              <a:solidFill>
                <a:schemeClr val="bg1"/>
              </a:solidFill>
              <a:latin typeface="Georgia" panose="02040502050405020303" pitchFamily="18" charset="0"/>
            </a:endParaRPr>
          </a:p>
        </p:txBody>
      </p:sp>
      <p:sp>
        <p:nvSpPr>
          <p:cNvPr id="25" name="pole tekstowe 24"/>
          <p:cNvSpPr txBox="1"/>
          <p:nvPr/>
        </p:nvSpPr>
        <p:spPr>
          <a:xfrm>
            <a:off x="461320" y="4801144"/>
            <a:ext cx="3653480" cy="1077218"/>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Gdzie szukać szczęścia?</a:t>
            </a:r>
            <a:endParaRPr lang="pl-PL" sz="3200" b="1" dirty="0" smtClean="0">
              <a:solidFill>
                <a:schemeClr val="bg1"/>
              </a:solidFill>
              <a:latin typeface="Georgia" panose="02040502050405020303" pitchFamily="18" charset="0"/>
            </a:endParaRPr>
          </a:p>
        </p:txBody>
      </p:sp>
    </p:spTree>
    <p:extLst>
      <p:ext uri="{BB962C8B-B14F-4D97-AF65-F5344CB8AC3E}">
        <p14:creationId xmlns:p14="http://schemas.microsoft.com/office/powerpoint/2010/main" xmlns="" val="1294887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1" grpId="0"/>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14349" y="-2760678"/>
            <a:ext cx="14135098" cy="9788556"/>
          </a:xfrm>
          <a:prstGeom prst="rect">
            <a:avLst/>
          </a:prstGeom>
        </p:spPr>
      </p:pic>
      <p:sp>
        <p:nvSpPr>
          <p:cNvPr id="3" name="Prostokąt 2"/>
          <p:cNvSpPr/>
          <p:nvPr/>
        </p:nvSpPr>
        <p:spPr>
          <a:xfrm>
            <a:off x="461320" y="6104237"/>
            <a:ext cx="1795848" cy="7661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baseline="-25000" dirty="0"/>
          </a:p>
        </p:txBody>
      </p:sp>
      <p:pic>
        <p:nvPicPr>
          <p:cNvPr id="2" name="Obraz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2255" y="6260756"/>
            <a:ext cx="1445053" cy="433516"/>
          </a:xfrm>
          <a:prstGeom prst="rect">
            <a:avLst/>
          </a:prstGeom>
        </p:spPr>
      </p:pic>
      <p:sp>
        <p:nvSpPr>
          <p:cNvPr id="6" name="Schemat blokowy: łącznik 5"/>
          <p:cNvSpPr/>
          <p:nvPr/>
        </p:nvSpPr>
        <p:spPr>
          <a:xfrm>
            <a:off x="11252887" y="6193308"/>
            <a:ext cx="518983" cy="518983"/>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solidFill>
                  <a:schemeClr val="tx1"/>
                </a:solidFill>
                <a:latin typeface="Arial" pitchFamily="34" charset="0"/>
                <a:ea typeface="Fira Sans" panose="020B0503050000020004" pitchFamily="34" charset="0"/>
                <a:cs typeface="Arial" pitchFamily="34" charset="0"/>
              </a:rPr>
              <a:t>2</a:t>
            </a:r>
            <a:endParaRPr lang="pl-PL" dirty="0">
              <a:solidFill>
                <a:schemeClr val="tx1"/>
              </a:solidFill>
              <a:latin typeface="Arial" pitchFamily="34" charset="0"/>
              <a:ea typeface="Fira Sans" panose="020B0503050000020004" pitchFamily="34" charset="0"/>
              <a:cs typeface="Arial" pitchFamily="34" charset="0"/>
            </a:endParaRPr>
          </a:p>
        </p:txBody>
      </p:sp>
      <p:sp>
        <p:nvSpPr>
          <p:cNvPr id="15" name="Prostokąt 14"/>
          <p:cNvSpPr/>
          <p:nvPr/>
        </p:nvSpPr>
        <p:spPr>
          <a:xfrm>
            <a:off x="461320" y="3573145"/>
            <a:ext cx="6349665" cy="2355008"/>
          </a:xfrm>
          <a:prstGeom prst="rect">
            <a:avLst/>
          </a:prstGeom>
          <a:solidFill>
            <a:srgbClr val="FC611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0" name="pole tekstowe 9"/>
          <p:cNvSpPr txBox="1"/>
          <p:nvPr/>
        </p:nvSpPr>
        <p:spPr>
          <a:xfrm>
            <a:off x="461320" y="3719598"/>
            <a:ext cx="6349664" cy="2062103"/>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Człowiek stawia pytania, </a:t>
            </a:r>
          </a:p>
          <a:p>
            <a:pPr algn="ctr"/>
            <a:r>
              <a:rPr lang="pl-PL" sz="3200" smtClean="0">
                <a:solidFill>
                  <a:schemeClr val="bg1"/>
                </a:solidFill>
                <a:latin typeface="Georgia" panose="02040502050405020303" pitchFamily="18" charset="0"/>
              </a:rPr>
              <a:t>bo </a:t>
            </a:r>
            <a:r>
              <a:rPr lang="pl-PL" sz="3200" dirty="0" smtClean="0">
                <a:solidFill>
                  <a:schemeClr val="bg1"/>
                </a:solidFill>
                <a:latin typeface="Georgia" panose="02040502050405020303" pitchFamily="18" charset="0"/>
              </a:rPr>
              <a:t>pragnie poznać prawdę. </a:t>
            </a:r>
          </a:p>
          <a:p>
            <a:pPr algn="ctr"/>
            <a:r>
              <a:rPr lang="pl-PL" sz="3200" dirty="0" smtClean="0">
                <a:solidFill>
                  <a:schemeClr val="bg1"/>
                </a:solidFill>
                <a:latin typeface="Georgia" panose="02040502050405020303" pitchFamily="18" charset="0"/>
              </a:rPr>
              <a:t>Istotą człowieczeństwa jest dążenie do prawdy.</a:t>
            </a:r>
          </a:p>
        </p:txBody>
      </p:sp>
    </p:spTree>
    <p:extLst>
      <p:ext uri="{BB962C8B-B14F-4D97-AF65-F5344CB8AC3E}">
        <p14:creationId xmlns:p14="http://schemas.microsoft.com/office/powerpoint/2010/main" xmlns="" val="728992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az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705188" y="0"/>
            <a:ext cx="5486812" cy="6858000"/>
          </a:xfrm>
          <a:prstGeom prst="rect">
            <a:avLst/>
          </a:prstGeom>
        </p:spPr>
      </p:pic>
      <p:sp>
        <p:nvSpPr>
          <p:cNvPr id="3" name="Prostokąt 2"/>
          <p:cNvSpPr/>
          <p:nvPr/>
        </p:nvSpPr>
        <p:spPr>
          <a:xfrm>
            <a:off x="461320" y="6104237"/>
            <a:ext cx="1795848" cy="7661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baseline="-25000" dirty="0"/>
          </a:p>
        </p:txBody>
      </p:sp>
      <p:pic>
        <p:nvPicPr>
          <p:cNvPr id="2" name="Obraz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2255" y="6260756"/>
            <a:ext cx="1445053" cy="433516"/>
          </a:xfrm>
          <a:prstGeom prst="rect">
            <a:avLst/>
          </a:prstGeom>
        </p:spPr>
      </p:pic>
      <p:sp>
        <p:nvSpPr>
          <p:cNvPr id="6" name="Schemat blokowy: łącznik 5"/>
          <p:cNvSpPr/>
          <p:nvPr/>
        </p:nvSpPr>
        <p:spPr>
          <a:xfrm>
            <a:off x="11252887" y="6193308"/>
            <a:ext cx="518983" cy="518983"/>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solidFill>
                  <a:schemeClr val="tx1"/>
                </a:solidFill>
                <a:latin typeface="Arial" pitchFamily="34" charset="0"/>
                <a:ea typeface="Fira Sans" panose="020B0503050000020004" pitchFamily="34" charset="0"/>
                <a:cs typeface="Arial" pitchFamily="34" charset="0"/>
              </a:rPr>
              <a:t>3</a:t>
            </a:r>
            <a:endParaRPr lang="pl-PL" dirty="0">
              <a:solidFill>
                <a:schemeClr val="tx1"/>
              </a:solidFill>
              <a:latin typeface="Arial" pitchFamily="34" charset="0"/>
              <a:ea typeface="Fira Sans" panose="020B0503050000020004" pitchFamily="34" charset="0"/>
              <a:cs typeface="Arial" pitchFamily="34" charset="0"/>
            </a:endParaRPr>
          </a:p>
        </p:txBody>
      </p:sp>
      <p:sp>
        <p:nvSpPr>
          <p:cNvPr id="9" name="Prostokąt 8"/>
          <p:cNvSpPr/>
          <p:nvPr/>
        </p:nvSpPr>
        <p:spPr>
          <a:xfrm>
            <a:off x="918520" y="1924598"/>
            <a:ext cx="5177480" cy="3314152"/>
          </a:xfrm>
          <a:prstGeom prst="rect">
            <a:avLst/>
          </a:prstGeom>
          <a:solidFill>
            <a:srgbClr val="FC611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0" name="pole tekstowe 9"/>
          <p:cNvSpPr txBox="1"/>
          <p:nvPr/>
        </p:nvSpPr>
        <p:spPr>
          <a:xfrm>
            <a:off x="918520" y="2014451"/>
            <a:ext cx="5177480" cy="3231654"/>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Pismo Święte wskazuje, gdzie znajdziemy Prawdę:</a:t>
            </a:r>
          </a:p>
          <a:p>
            <a:pPr algn="ctr"/>
            <a:endParaRPr lang="pl-PL" sz="3200" dirty="0">
              <a:solidFill>
                <a:schemeClr val="bg1"/>
              </a:solidFill>
              <a:latin typeface="Georgia" panose="02040502050405020303" pitchFamily="18" charset="0"/>
            </a:endParaRPr>
          </a:p>
          <a:p>
            <a:pPr algn="ctr"/>
            <a:r>
              <a:rPr lang="pl-PL" sz="3200" dirty="0" smtClean="0">
                <a:solidFill>
                  <a:schemeClr val="bg1"/>
                </a:solidFill>
                <a:latin typeface="Georgia" panose="02040502050405020303" pitchFamily="18" charset="0"/>
              </a:rPr>
              <a:t>„Ja jestem drogą i prawdą, </a:t>
            </a:r>
            <a:br>
              <a:rPr lang="pl-PL" sz="3200" dirty="0" smtClean="0">
                <a:solidFill>
                  <a:schemeClr val="bg1"/>
                </a:solidFill>
                <a:latin typeface="Georgia" panose="02040502050405020303" pitchFamily="18" charset="0"/>
              </a:rPr>
            </a:br>
            <a:r>
              <a:rPr lang="pl-PL" sz="3200" dirty="0" smtClean="0">
                <a:solidFill>
                  <a:schemeClr val="bg1"/>
                </a:solidFill>
                <a:latin typeface="Georgia" panose="02040502050405020303" pitchFamily="18" charset="0"/>
              </a:rPr>
              <a:t>i życiem”. </a:t>
            </a:r>
          </a:p>
          <a:p>
            <a:pPr algn="ctr"/>
            <a:endParaRPr lang="pl-PL" sz="1200" dirty="0" smtClean="0">
              <a:solidFill>
                <a:schemeClr val="bg1"/>
              </a:solidFill>
              <a:latin typeface="Georgia" panose="02040502050405020303" pitchFamily="18" charset="0"/>
            </a:endParaRPr>
          </a:p>
          <a:p>
            <a:pPr algn="ctr"/>
            <a:r>
              <a:rPr lang="pl-PL" sz="2400" b="1" dirty="0" smtClean="0">
                <a:solidFill>
                  <a:schemeClr val="bg1"/>
                </a:solidFill>
                <a:latin typeface="Georgia" panose="02040502050405020303" pitchFamily="18" charset="0"/>
              </a:rPr>
              <a:t>[zob. J 14, 6]</a:t>
            </a:r>
          </a:p>
        </p:txBody>
      </p:sp>
    </p:spTree>
    <p:extLst>
      <p:ext uri="{BB962C8B-B14F-4D97-AF65-F5344CB8AC3E}">
        <p14:creationId xmlns:p14="http://schemas.microsoft.com/office/powerpoint/2010/main" xmlns="" val="37288087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3350" y="-755650"/>
            <a:ext cx="12496800" cy="8331200"/>
          </a:xfrm>
          <a:prstGeom prst="rect">
            <a:avLst/>
          </a:prstGeom>
        </p:spPr>
      </p:pic>
      <p:sp>
        <p:nvSpPr>
          <p:cNvPr id="3" name="Prostokąt 2"/>
          <p:cNvSpPr/>
          <p:nvPr/>
        </p:nvSpPr>
        <p:spPr>
          <a:xfrm>
            <a:off x="461320" y="6104237"/>
            <a:ext cx="1795848" cy="7661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baseline="-25000" dirty="0"/>
          </a:p>
        </p:txBody>
      </p:sp>
      <p:pic>
        <p:nvPicPr>
          <p:cNvPr id="2" name="Obraz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2255" y="6260756"/>
            <a:ext cx="1445053" cy="433516"/>
          </a:xfrm>
          <a:prstGeom prst="rect">
            <a:avLst/>
          </a:prstGeom>
        </p:spPr>
      </p:pic>
      <p:sp>
        <p:nvSpPr>
          <p:cNvPr id="6" name="Schemat blokowy: łącznik 5"/>
          <p:cNvSpPr/>
          <p:nvPr/>
        </p:nvSpPr>
        <p:spPr>
          <a:xfrm>
            <a:off x="11252887" y="6193308"/>
            <a:ext cx="518983" cy="518983"/>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solidFill>
                  <a:schemeClr val="tx1"/>
                </a:solidFill>
                <a:latin typeface="Arial" pitchFamily="34" charset="0"/>
                <a:ea typeface="Fira Sans" panose="020B0503050000020004" pitchFamily="34" charset="0"/>
                <a:cs typeface="Arial" pitchFamily="34" charset="0"/>
              </a:rPr>
              <a:t>4</a:t>
            </a:r>
            <a:endParaRPr lang="pl-PL" dirty="0">
              <a:solidFill>
                <a:schemeClr val="tx1"/>
              </a:solidFill>
              <a:latin typeface="Arial" pitchFamily="34" charset="0"/>
              <a:ea typeface="Fira Sans" panose="020B0503050000020004" pitchFamily="34" charset="0"/>
              <a:cs typeface="Arial" pitchFamily="34" charset="0"/>
            </a:endParaRPr>
          </a:p>
        </p:txBody>
      </p:sp>
      <p:sp>
        <p:nvSpPr>
          <p:cNvPr id="11" name="Prostokąt 10"/>
          <p:cNvSpPr/>
          <p:nvPr/>
        </p:nvSpPr>
        <p:spPr>
          <a:xfrm>
            <a:off x="6689640" y="171450"/>
            <a:ext cx="5082230" cy="5748673"/>
          </a:xfrm>
          <a:prstGeom prst="rect">
            <a:avLst/>
          </a:prstGeom>
          <a:solidFill>
            <a:srgbClr val="FC611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2" name="pole tekstowe 11"/>
          <p:cNvSpPr txBox="1"/>
          <p:nvPr/>
        </p:nvSpPr>
        <p:spPr>
          <a:xfrm>
            <a:off x="6689640" y="221936"/>
            <a:ext cx="5082230" cy="5647700"/>
          </a:xfrm>
          <a:prstGeom prst="rect">
            <a:avLst/>
          </a:prstGeom>
          <a:noFill/>
        </p:spPr>
        <p:txBody>
          <a:bodyPr wrap="square" rtlCol="0">
            <a:spAutoFit/>
          </a:bodyPr>
          <a:lstStyle/>
          <a:p>
            <a:pPr algn="ctr"/>
            <a:r>
              <a:rPr lang="pl-PL" sz="3200" dirty="0" smtClean="0">
                <a:solidFill>
                  <a:schemeClr val="bg1"/>
                </a:solidFill>
                <a:latin typeface="Georgia" panose="02040502050405020303" pitchFamily="18" charset="0"/>
              </a:rPr>
              <a:t>Poznanie odpowiedzi na najważniejsze pytania naszego życia znajdziemy zatem, wędrując </a:t>
            </a:r>
          </a:p>
          <a:p>
            <a:pPr algn="ctr"/>
            <a:r>
              <a:rPr lang="pl-PL" sz="3200" dirty="0" smtClean="0">
                <a:solidFill>
                  <a:schemeClr val="bg1"/>
                </a:solidFill>
                <a:latin typeface="Georgia" panose="02040502050405020303" pitchFamily="18" charset="0"/>
              </a:rPr>
              <a:t>za Chrystusem, </a:t>
            </a:r>
          </a:p>
          <a:p>
            <a:pPr algn="ctr"/>
            <a:r>
              <a:rPr lang="pl-PL" sz="3200" dirty="0" smtClean="0">
                <a:solidFill>
                  <a:schemeClr val="bg1"/>
                </a:solidFill>
                <a:latin typeface="Georgia" panose="02040502050405020303" pitchFamily="18" charset="0"/>
              </a:rPr>
              <a:t>za Bożym Słowem.</a:t>
            </a:r>
          </a:p>
          <a:p>
            <a:pPr algn="ctr"/>
            <a:endParaRPr lang="pl-PL" sz="900" dirty="0" smtClean="0">
              <a:solidFill>
                <a:schemeClr val="bg1"/>
              </a:solidFill>
              <a:latin typeface="Georgia" panose="02040502050405020303" pitchFamily="18" charset="0"/>
            </a:endParaRPr>
          </a:p>
          <a:p>
            <a:pPr algn="ctr"/>
            <a:r>
              <a:rPr lang="pl-PL" sz="3200" dirty="0" smtClean="0">
                <a:solidFill>
                  <a:schemeClr val="bg1"/>
                </a:solidFill>
                <a:latin typeface="Georgia" panose="02040502050405020303" pitchFamily="18" charset="0"/>
              </a:rPr>
              <a:t>Nauką, która łączy w sobie dwie drogi poznania (rozum i wiarę) jest teologia. Wskazuje ona drogę ku Prawdzie.</a:t>
            </a:r>
            <a:endParaRPr lang="pl-PL" sz="3200" dirty="0">
              <a:solidFill>
                <a:schemeClr val="bg1"/>
              </a:solidFill>
              <a:latin typeface="Georgia" panose="02040502050405020303" pitchFamily="18" charset="0"/>
            </a:endParaRPr>
          </a:p>
        </p:txBody>
      </p:sp>
    </p:spTree>
    <p:extLst>
      <p:ext uri="{BB962C8B-B14F-4D97-AF65-F5344CB8AC3E}">
        <p14:creationId xmlns:p14="http://schemas.microsoft.com/office/powerpoint/2010/main" xmlns="" val="2155633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5143896" cy="6858000"/>
          </a:xfrm>
          <a:prstGeom prst="rect">
            <a:avLst/>
          </a:prstGeom>
          <a:ln>
            <a:noFill/>
          </a:ln>
          <a:effectLst>
            <a:outerShdw blurRad="292100" dist="139700" dir="2700000" algn="tl" rotWithShape="0">
              <a:srgbClr val="333333">
                <a:alpha val="65000"/>
              </a:srgbClr>
            </a:outerShdw>
          </a:effectLst>
        </p:spPr>
      </p:pic>
      <p:sp>
        <p:nvSpPr>
          <p:cNvPr id="3" name="Prostokąt 2"/>
          <p:cNvSpPr/>
          <p:nvPr/>
        </p:nvSpPr>
        <p:spPr>
          <a:xfrm>
            <a:off x="461320" y="6104237"/>
            <a:ext cx="1795848" cy="7661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baseline="-25000" dirty="0"/>
          </a:p>
        </p:txBody>
      </p:sp>
      <p:pic>
        <p:nvPicPr>
          <p:cNvPr id="2" name="Obraz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2255" y="6260756"/>
            <a:ext cx="1445053" cy="433516"/>
          </a:xfrm>
          <a:prstGeom prst="rect">
            <a:avLst/>
          </a:prstGeom>
        </p:spPr>
      </p:pic>
      <p:sp>
        <p:nvSpPr>
          <p:cNvPr id="6" name="Schemat blokowy: łącznik 5"/>
          <p:cNvSpPr/>
          <p:nvPr/>
        </p:nvSpPr>
        <p:spPr>
          <a:xfrm>
            <a:off x="11252887" y="6193308"/>
            <a:ext cx="518983" cy="518983"/>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solidFill>
                  <a:schemeClr val="tx1"/>
                </a:solidFill>
                <a:latin typeface="Arial" pitchFamily="34" charset="0"/>
                <a:ea typeface="Fira Sans" panose="020B0503050000020004" pitchFamily="34" charset="0"/>
                <a:cs typeface="Arial" pitchFamily="34" charset="0"/>
              </a:rPr>
              <a:t>5</a:t>
            </a:r>
            <a:endParaRPr lang="pl-PL" dirty="0">
              <a:solidFill>
                <a:schemeClr val="tx1"/>
              </a:solidFill>
              <a:latin typeface="Arial" pitchFamily="34" charset="0"/>
              <a:ea typeface="Fira Sans" panose="020B0503050000020004" pitchFamily="34" charset="0"/>
              <a:cs typeface="Arial" pitchFamily="34" charset="0"/>
            </a:endParaRPr>
          </a:p>
        </p:txBody>
      </p:sp>
      <p:sp>
        <p:nvSpPr>
          <p:cNvPr id="8" name="Prostokąt 7"/>
          <p:cNvSpPr/>
          <p:nvPr/>
        </p:nvSpPr>
        <p:spPr>
          <a:xfrm>
            <a:off x="5498426" y="319044"/>
            <a:ext cx="6541174" cy="5785193"/>
          </a:xfrm>
          <a:prstGeom prst="rect">
            <a:avLst/>
          </a:prstGeom>
          <a:solidFill>
            <a:srgbClr val="FC611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200" dirty="0"/>
          </a:p>
        </p:txBody>
      </p:sp>
      <p:sp>
        <p:nvSpPr>
          <p:cNvPr id="10" name="pole tekstowe 9"/>
          <p:cNvSpPr txBox="1"/>
          <p:nvPr/>
        </p:nvSpPr>
        <p:spPr>
          <a:xfrm>
            <a:off x="5498425" y="366623"/>
            <a:ext cx="6541175" cy="5709255"/>
          </a:xfrm>
          <a:prstGeom prst="rect">
            <a:avLst/>
          </a:prstGeom>
          <a:noFill/>
        </p:spPr>
        <p:txBody>
          <a:bodyPr wrap="square" rtlCol="0">
            <a:spAutoFit/>
          </a:bodyPr>
          <a:lstStyle/>
          <a:p>
            <a:pPr algn="ctr"/>
            <a:r>
              <a:rPr lang="pl-PL" sz="3600" dirty="0" smtClean="0">
                <a:solidFill>
                  <a:schemeClr val="bg1"/>
                </a:solidFill>
                <a:latin typeface="Georgia" panose="02040502050405020303" pitchFamily="18" charset="0"/>
              </a:rPr>
              <a:t>„Ważne jest, by nigdy nie przestać pytać. Ciekawość nie istnieje bez przyczyny. Wystarczy więc, jeśli spróbujemy zrozumieć choć trochę tej tajemnicy każdego dnia. Nigdy nie trać świętej ciekawości. Kto nie potrafi pytać, nie potrafi żyć”.</a:t>
            </a:r>
          </a:p>
          <a:p>
            <a:pPr algn="ctr"/>
            <a:endParaRPr lang="pl-PL" sz="900" b="1" dirty="0">
              <a:solidFill>
                <a:schemeClr val="bg1"/>
              </a:solidFill>
              <a:latin typeface="Georgia" panose="02040502050405020303" pitchFamily="18" charset="0"/>
            </a:endParaRPr>
          </a:p>
          <a:p>
            <a:pPr algn="ctr"/>
            <a:r>
              <a:rPr lang="pl-PL" sz="3200" b="1" i="1" dirty="0" smtClean="0">
                <a:solidFill>
                  <a:schemeClr val="bg1"/>
                </a:solidFill>
                <a:latin typeface="Georgia" panose="02040502050405020303" pitchFamily="18" charset="0"/>
              </a:rPr>
              <a:t>Albert Einstein</a:t>
            </a:r>
          </a:p>
        </p:txBody>
      </p:sp>
    </p:spTree>
    <p:extLst>
      <p:ext uri="{BB962C8B-B14F-4D97-AF65-F5344CB8AC3E}">
        <p14:creationId xmlns:p14="http://schemas.microsoft.com/office/powerpoint/2010/main" xmlns="" val="731905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461320" y="6104237"/>
            <a:ext cx="1795848" cy="7661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baseline="-25000" dirty="0"/>
          </a:p>
        </p:txBody>
      </p:sp>
      <p:pic>
        <p:nvPicPr>
          <p:cNvPr id="2" name="Obraz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32255" y="6260756"/>
            <a:ext cx="1445053" cy="433516"/>
          </a:xfrm>
          <a:prstGeom prst="rect">
            <a:avLst/>
          </a:prstGeom>
        </p:spPr>
      </p:pic>
      <p:sp>
        <p:nvSpPr>
          <p:cNvPr id="6" name="Schemat blokowy: łącznik 5"/>
          <p:cNvSpPr/>
          <p:nvPr/>
        </p:nvSpPr>
        <p:spPr>
          <a:xfrm>
            <a:off x="11252887" y="6193308"/>
            <a:ext cx="518983" cy="518983"/>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solidFill>
                  <a:schemeClr val="tx1"/>
                </a:solidFill>
                <a:latin typeface="Arial" pitchFamily="34" charset="0"/>
                <a:ea typeface="Fira Sans" panose="020B0503050000020004" pitchFamily="34" charset="0"/>
                <a:cs typeface="Arial" pitchFamily="34" charset="0"/>
              </a:rPr>
              <a:t>6</a:t>
            </a:r>
            <a:endParaRPr lang="pl-PL" dirty="0">
              <a:solidFill>
                <a:schemeClr val="tx1"/>
              </a:solidFill>
              <a:latin typeface="Arial" pitchFamily="34" charset="0"/>
              <a:ea typeface="Fira Sans" panose="020B0503050000020004" pitchFamily="34" charset="0"/>
              <a:cs typeface="Arial" pitchFamily="34" charset="0"/>
            </a:endParaRPr>
          </a:p>
        </p:txBody>
      </p:sp>
      <p:sp>
        <p:nvSpPr>
          <p:cNvPr id="7" name="pole tekstowe 6"/>
          <p:cNvSpPr txBox="1"/>
          <p:nvPr/>
        </p:nvSpPr>
        <p:spPr>
          <a:xfrm>
            <a:off x="632254" y="678027"/>
            <a:ext cx="11139615" cy="4575612"/>
          </a:xfrm>
          <a:prstGeom prst="rect">
            <a:avLst/>
          </a:prstGeom>
          <a:noFill/>
        </p:spPr>
        <p:txBody>
          <a:bodyPr wrap="square" rtlCol="0">
            <a:spAutoFit/>
          </a:bodyPr>
          <a:lstStyle/>
          <a:p>
            <a:r>
              <a:rPr lang="pl-PL" sz="4000" b="1" baseline="30000" dirty="0">
                <a:latin typeface="Arial" pitchFamily="34" charset="0"/>
                <a:ea typeface="Fira Sans" panose="020B0503050000020004" pitchFamily="34" charset="0"/>
                <a:cs typeface="Arial" pitchFamily="34" charset="0"/>
              </a:rPr>
              <a:t>BIBLIOGRAFIA</a:t>
            </a:r>
            <a:endParaRPr lang="pl-PL" sz="4000" baseline="30000" dirty="0">
              <a:latin typeface="Arial" pitchFamily="34" charset="0"/>
              <a:ea typeface="Fira Sans" panose="020B0503050000020004" pitchFamily="34" charset="0"/>
              <a:cs typeface="Arial" pitchFamily="34" charset="0"/>
            </a:endParaRPr>
          </a:p>
          <a:p>
            <a:r>
              <a:rPr lang="pl-PL" sz="2400" i="1" dirty="0" smtClean="0">
                <a:latin typeface="Arial" pitchFamily="34" charset="0"/>
                <a:ea typeface="Fira Sans" pitchFamily="34" charset="0"/>
                <a:cs typeface="Arial" pitchFamily="34" charset="0"/>
              </a:rPr>
              <a:t>Spotkanie ze Słowem. Podręcznik dla klasy siódmej szkoły podstawowej</a:t>
            </a:r>
            <a:r>
              <a:rPr lang="pl-PL" sz="2400" dirty="0" smtClean="0">
                <a:latin typeface="Arial" pitchFamily="34" charset="0"/>
                <a:ea typeface="Fira Sans" pitchFamily="34" charset="0"/>
                <a:cs typeface="Arial" pitchFamily="34" charset="0"/>
              </a:rPr>
              <a:t>, red. ks. prof. J. Szpet, D. Jackowiak. Wydawnictwo Święty Wojciech, Poznań 2011, </a:t>
            </a:r>
            <a:br>
              <a:rPr lang="pl-PL" sz="2400" dirty="0" smtClean="0">
                <a:latin typeface="Arial" pitchFamily="34" charset="0"/>
                <a:ea typeface="Fira Sans" pitchFamily="34" charset="0"/>
                <a:cs typeface="Arial" pitchFamily="34" charset="0"/>
              </a:rPr>
            </a:br>
            <a:r>
              <a:rPr lang="pl-PL" sz="2400" dirty="0" smtClean="0">
                <a:latin typeface="Arial" pitchFamily="34" charset="0"/>
                <a:ea typeface="Fira Sans" pitchFamily="34" charset="0"/>
                <a:cs typeface="Arial" pitchFamily="34" charset="0"/>
              </a:rPr>
              <a:t>s. 16-17.</a:t>
            </a:r>
          </a:p>
          <a:p>
            <a:endParaRPr lang="pl-PL" sz="1000" dirty="0" smtClean="0">
              <a:latin typeface="Arial" pitchFamily="34" charset="0"/>
              <a:ea typeface="Fira Sans" pitchFamily="34" charset="0"/>
              <a:cs typeface="Arial" pitchFamily="34" charset="0"/>
            </a:endParaRPr>
          </a:p>
          <a:p>
            <a:r>
              <a:rPr lang="pl-PL" sz="2400" i="1" dirty="0" smtClean="0">
                <a:latin typeface="Arial" pitchFamily="34" charset="0"/>
                <a:ea typeface="Fira Sans" pitchFamily="34" charset="0"/>
                <a:cs typeface="Arial" pitchFamily="34" charset="0"/>
              </a:rPr>
              <a:t>Spotkanie ze Słowem. Poradnik metodyczny. Siódma klasa szkoły podstawowej</a:t>
            </a:r>
            <a:r>
              <a:rPr lang="pl-PL" sz="2400" dirty="0" smtClean="0">
                <a:latin typeface="Arial" pitchFamily="34" charset="0"/>
                <a:ea typeface="Fira Sans" pitchFamily="34" charset="0"/>
                <a:cs typeface="Arial" pitchFamily="34" charset="0"/>
              </a:rPr>
              <a:t>, red. ks. prof. J. Szpet, D. Jackowiak. Wydawnictwo Święty Wojciech, Poznań 2011, s. 23-24.</a:t>
            </a:r>
          </a:p>
          <a:p>
            <a:endParaRPr lang="pl-PL" sz="1000" dirty="0">
              <a:latin typeface="Arial" pitchFamily="34" charset="0"/>
              <a:ea typeface="Fira Sans" pitchFamily="34" charset="0"/>
              <a:cs typeface="Arial" pitchFamily="34" charset="0"/>
            </a:endParaRPr>
          </a:p>
          <a:p>
            <a:endParaRPr lang="pl-PL" sz="1000" dirty="0">
              <a:latin typeface="Arial" pitchFamily="34" charset="0"/>
              <a:ea typeface="Fira Sans" pitchFamily="34" charset="0"/>
              <a:cs typeface="Arial" pitchFamily="34" charset="0"/>
            </a:endParaRPr>
          </a:p>
          <a:p>
            <a:endParaRPr lang="pl-PL" sz="2400" baseline="30000" dirty="0" smtClean="0">
              <a:latin typeface="Arial" pitchFamily="34" charset="0"/>
              <a:ea typeface="Fira Sans" panose="020B0503050000020004" pitchFamily="34" charset="0"/>
              <a:cs typeface="Arial" pitchFamily="34" charset="0"/>
            </a:endParaRPr>
          </a:p>
          <a:p>
            <a:endParaRPr lang="pl-PL" sz="2400" baseline="30000" dirty="0">
              <a:latin typeface="Arial" pitchFamily="34" charset="0"/>
              <a:ea typeface="Fira Sans" panose="020B0503050000020004" pitchFamily="34" charset="0"/>
              <a:cs typeface="Arial" pitchFamily="34" charset="0"/>
            </a:endParaRPr>
          </a:p>
          <a:p>
            <a:r>
              <a:rPr lang="pl-PL" sz="4000" b="1" baseline="30000" dirty="0" smtClean="0">
                <a:latin typeface="Arial" pitchFamily="34" charset="0"/>
                <a:ea typeface="Fira Sans" panose="020B0503050000020004" pitchFamily="34" charset="0"/>
                <a:cs typeface="Arial" pitchFamily="34" charset="0"/>
              </a:rPr>
              <a:t>FOTOGRAFIE</a:t>
            </a:r>
            <a:endParaRPr lang="pl-PL" sz="3200" baseline="30000" dirty="0">
              <a:latin typeface="Arial" pitchFamily="34" charset="0"/>
              <a:ea typeface="Fira Sans" panose="020B0503050000020004" pitchFamily="34" charset="0"/>
              <a:cs typeface="Arial" pitchFamily="34" charset="0"/>
            </a:endParaRPr>
          </a:p>
          <a:p>
            <a:r>
              <a:rPr lang="pl-PL" sz="3200" baseline="30000" dirty="0">
                <a:latin typeface="Arial" pitchFamily="34" charset="0"/>
                <a:ea typeface="Fira Sans" panose="020B0503050000020004" pitchFamily="34" charset="0"/>
                <a:cs typeface="Arial" pitchFamily="34" charset="0"/>
              </a:rPr>
              <a:t>Święty Wojciech Dom Medialny, pixabay.com</a:t>
            </a:r>
            <a:endParaRPr lang="pl-PL" sz="3200" dirty="0"/>
          </a:p>
        </p:txBody>
      </p:sp>
    </p:spTree>
    <p:extLst>
      <p:ext uri="{BB962C8B-B14F-4D97-AF65-F5344CB8AC3E}">
        <p14:creationId xmlns:p14="http://schemas.microsoft.com/office/powerpoint/2010/main" xmlns="" val="3838211650"/>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2067</TotalTime>
  <Words>233</Words>
  <Application>Microsoft Office PowerPoint</Application>
  <PresentationFormat>Niestandardowy</PresentationFormat>
  <Paragraphs>46</Paragraphs>
  <Slides>8</Slides>
  <Notes>0</Notes>
  <HiddenSlides>0</HiddenSlides>
  <MMClips>0</MMClips>
  <ScaleCrop>false</ScaleCrop>
  <HeadingPairs>
    <vt:vector size="4" baseType="variant">
      <vt:variant>
        <vt:lpstr>Motyw</vt:lpstr>
      </vt:variant>
      <vt:variant>
        <vt:i4>1</vt:i4>
      </vt:variant>
      <vt:variant>
        <vt:lpstr>Tytuły slajdów</vt:lpstr>
      </vt:variant>
      <vt:variant>
        <vt:i4>8</vt:i4>
      </vt:variant>
    </vt:vector>
  </HeadingPairs>
  <TitlesOfParts>
    <vt:vector size="9" baseType="lpstr">
      <vt:lpstr>Motyw pakietu Office</vt:lpstr>
      <vt:lpstr>Slajd 1</vt:lpstr>
      <vt:lpstr>Slajd 2</vt:lpstr>
      <vt:lpstr>Slajd 3</vt:lpstr>
      <vt:lpstr>Slajd 4</vt:lpstr>
      <vt:lpstr>Slajd 5</vt:lpstr>
      <vt:lpstr>Slajd 6</vt:lpstr>
      <vt:lpstr>Slajd 7</vt:lpstr>
      <vt:lpstr>Slajd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Joanna Witczak</dc:creator>
  <cp:lastModifiedBy>Krzysztof Tomiak</cp:lastModifiedBy>
  <cp:revision>254</cp:revision>
  <dcterms:created xsi:type="dcterms:W3CDTF">2017-07-14T09:59:13Z</dcterms:created>
  <dcterms:modified xsi:type="dcterms:W3CDTF">2018-09-15T09:42:42Z</dcterms:modified>
</cp:coreProperties>
</file>