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85" r:id="rId5"/>
    <p:sldId id="275" r:id="rId6"/>
    <p:sldId id="286" r:id="rId7"/>
    <p:sldId id="294" r:id="rId8"/>
    <p:sldId id="292" r:id="rId9"/>
    <p:sldId id="293" r:id="rId10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611C"/>
    <a:srgbClr val="FF5050"/>
    <a:srgbClr val="FFCC00"/>
    <a:srgbClr val="FFD966"/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>
        <p:scale>
          <a:sx n="50" d="100"/>
          <a:sy n="50" d="100"/>
        </p:scale>
        <p:origin x="-2826" y="-14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6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ABY ZNALEŹĆ BOGA,</a:t>
            </a:r>
          </a:p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TRZEBA GO SZUKAĆ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21224"/>
            <a:ext cx="12192000" cy="810044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5087693"/>
            <a:ext cx="12195712" cy="802361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5312566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ABY ZNALEŹĆ BOGA, TRZEBA GO SZUKAĆ</a:t>
            </a:r>
            <a:endParaRPr lang="pl-PL" sz="60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499420" y="609600"/>
            <a:ext cx="6349665" cy="4766352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518470" y="958474"/>
            <a:ext cx="634966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„Pragnienie Boga jest wpisane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serce człowieka, ponieważ został on stworzony przez Boga. Bóg nie przestaje przyciągać człowieka do siebie i tylko w Bogu człowiek znajdzie prawdę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szczęście, których </a:t>
            </a: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nieustannie szuka…” </a:t>
            </a: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[KKK 27]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7162800" y="914400"/>
            <a:ext cx="4572000" cy="405764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7200900" y="944276"/>
            <a:ext cx="4533901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„Dusza moja spoczywa tylko w Bogu,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od Niego przychodzi moje zbawienie.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On jedynie skałą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i zbawieniem moim,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twierdzą moją, więc się nie zachwieję”.</a:t>
            </a:r>
          </a:p>
          <a:p>
            <a:pPr algn="ctr"/>
            <a:endParaRPr lang="pl-PL" sz="800" dirty="0" smtClean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r>
              <a:rPr lang="pl-PL" sz="2400" b="1" dirty="0" err="1" smtClean="0">
                <a:solidFill>
                  <a:schemeClr val="bg1"/>
                </a:solidFill>
                <a:latin typeface="Georgia" pitchFamily="18" charset="0"/>
              </a:rPr>
              <a:t>[P</a:t>
            </a:r>
            <a:r>
              <a:rPr lang="pl-PL" sz="2400" b="1" dirty="0" smtClean="0">
                <a:solidFill>
                  <a:schemeClr val="bg1"/>
                </a:solidFill>
                <a:latin typeface="Georgia" pitchFamily="18" charset="0"/>
              </a:rPr>
              <a:t>s 62, 2-3] </a:t>
            </a:r>
          </a:p>
          <a:p>
            <a:pPr algn="ctr"/>
            <a:endParaRPr lang="pl-PL" sz="20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89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1083665"/>
            <a:ext cx="5634680" cy="4207957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757238" y="1259750"/>
            <a:ext cx="533876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Nasz Stwórca jest, „Bogiem ukrytym”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Iz 45, 15], 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ale każdy człowiek może Go spotkać, nawiązać z Nim dialog i wejść w osobistą relację. Sam Bóg inicjuje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to spotkanie wychodząc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ku człowiekowi.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07018" y="403631"/>
            <a:ext cx="5101984" cy="57006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72880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191116"/>
            <a:ext cx="11310550" cy="1492419"/>
          </a:xfrm>
          <a:prstGeom prst="rect">
            <a:avLst/>
          </a:prstGeom>
          <a:solidFill>
            <a:srgbClr val="FC611C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294875"/>
            <a:ext cx="113105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7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Gdzie szukać Boga?</a:t>
            </a:r>
            <a:endParaRPr lang="pl-PL" sz="7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61319" y="1840054"/>
            <a:ext cx="7482015" cy="1201349"/>
          </a:xfrm>
          <a:prstGeom prst="rect">
            <a:avLst/>
          </a:prstGeom>
          <a:solidFill>
            <a:srgbClr val="FC611C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rostokąt 10"/>
          <p:cNvSpPr/>
          <p:nvPr/>
        </p:nvSpPr>
        <p:spPr>
          <a:xfrm>
            <a:off x="8100883" y="1847860"/>
            <a:ext cx="3653480" cy="1201349"/>
          </a:xfrm>
          <a:prstGeom prst="rect">
            <a:avLst/>
          </a:prstGeom>
          <a:solidFill>
            <a:srgbClr val="FC611C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rostokąt 11"/>
          <p:cNvSpPr/>
          <p:nvPr/>
        </p:nvSpPr>
        <p:spPr>
          <a:xfrm>
            <a:off x="461320" y="3267278"/>
            <a:ext cx="3653480" cy="1201349"/>
          </a:xfrm>
          <a:prstGeom prst="rect">
            <a:avLst/>
          </a:prstGeom>
          <a:solidFill>
            <a:srgbClr val="FC611C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rostokąt 12"/>
          <p:cNvSpPr/>
          <p:nvPr/>
        </p:nvSpPr>
        <p:spPr>
          <a:xfrm>
            <a:off x="4289854" y="3267278"/>
            <a:ext cx="7464507" cy="1201349"/>
          </a:xfrm>
          <a:prstGeom prst="rect">
            <a:avLst/>
          </a:prstGeom>
          <a:solidFill>
            <a:srgbClr val="FC611C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5" name="Prostokąt 14"/>
          <p:cNvSpPr/>
          <p:nvPr/>
        </p:nvSpPr>
        <p:spPr>
          <a:xfrm>
            <a:off x="461320" y="4693178"/>
            <a:ext cx="7482014" cy="1201349"/>
          </a:xfrm>
          <a:prstGeom prst="rect">
            <a:avLst/>
          </a:prstGeom>
          <a:solidFill>
            <a:srgbClr val="FC611C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1111751" y="2081769"/>
            <a:ext cx="4742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drugim człowieku</a:t>
            </a:r>
            <a:endParaRPr lang="pl-PL" sz="36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8054488" y="1951496"/>
            <a:ext cx="20297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Piśmie Świętym</a:t>
            </a:r>
            <a:endParaRPr lang="pl-PL" sz="28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21" name="pole tekstowe 20"/>
          <p:cNvSpPr txBox="1"/>
          <p:nvPr/>
        </p:nvSpPr>
        <p:spPr>
          <a:xfrm>
            <a:off x="461319" y="3613508"/>
            <a:ext cx="19406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modlitwie</a:t>
            </a:r>
            <a:endParaRPr lang="pl-PL" sz="24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23" name="pole tekstowe 22"/>
          <p:cNvSpPr txBox="1"/>
          <p:nvPr/>
        </p:nvSpPr>
        <p:spPr>
          <a:xfrm>
            <a:off x="4298609" y="3203742"/>
            <a:ext cx="568145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wydarzeniach </a:t>
            </a:r>
          </a:p>
          <a:p>
            <a:pPr algn="ctr"/>
            <a:r>
              <a:rPr lang="pl-PL" sz="3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własnego życia</a:t>
            </a:r>
            <a:endParaRPr lang="pl-PL" sz="38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25" name="pole tekstowe 24"/>
          <p:cNvSpPr txBox="1"/>
          <p:nvPr/>
        </p:nvSpPr>
        <p:spPr>
          <a:xfrm>
            <a:off x="414899" y="4683695"/>
            <a:ext cx="570169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kościele </a:t>
            </a:r>
            <a:br>
              <a:rPr lang="pl-PL" sz="37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sakramentach</a:t>
            </a:r>
            <a:endParaRPr lang="pl-PL" sz="37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27" name="Prostokąt 26"/>
          <p:cNvSpPr/>
          <p:nvPr/>
        </p:nvSpPr>
        <p:spPr>
          <a:xfrm>
            <a:off x="8100882" y="4677013"/>
            <a:ext cx="3653480" cy="1201349"/>
          </a:xfrm>
          <a:prstGeom prst="rect">
            <a:avLst/>
          </a:prstGeom>
          <a:solidFill>
            <a:srgbClr val="FC611C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4" name="pole tekstowe 23"/>
          <p:cNvSpPr txBox="1"/>
          <p:nvPr/>
        </p:nvSpPr>
        <p:spPr>
          <a:xfrm>
            <a:off x="7943334" y="5077632"/>
            <a:ext cx="21895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przyrodzie</a:t>
            </a:r>
            <a:endParaRPr lang="pl-PL" sz="20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4048" y="1918781"/>
            <a:ext cx="1529302" cy="10195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0063" y="1917230"/>
            <a:ext cx="1622546" cy="10226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Obraz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3570"/>
          <a:stretch/>
        </p:blipFill>
        <p:spPr>
          <a:xfrm>
            <a:off x="9953135" y="3301543"/>
            <a:ext cx="1676402" cy="10873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Obraz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6836" y="4761681"/>
            <a:ext cx="1596514" cy="10643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" name="Obraz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006" y="3317936"/>
            <a:ext cx="1643256" cy="1100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" name="Obraz 3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7841" y="4796005"/>
            <a:ext cx="1771696" cy="9956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294887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13" grpId="0" animBg="1"/>
      <p:bldP spid="15" grpId="0" animBg="1"/>
      <p:bldP spid="17" grpId="0"/>
      <p:bldP spid="21" grpId="0"/>
      <p:bldP spid="23" grpId="0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61320" y="185098"/>
            <a:ext cx="11310550" cy="112770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61320" y="185098"/>
            <a:ext cx="113105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Bóg objawia się, to znaczy: pozostając Bogiem ukrytym, daje się poznać człowiekowi.</a:t>
            </a:r>
            <a:endParaRPr lang="pl-PL" sz="32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61320" y="1485953"/>
            <a:ext cx="11310550" cy="91605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461320" y="1612886"/>
            <a:ext cx="11310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W teologii wyróżniamy dwa rodzaje Objawienia:</a:t>
            </a:r>
            <a:endParaRPr lang="pl-PL" sz="32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61320" y="2826192"/>
            <a:ext cx="5366274" cy="91605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rostokąt 12"/>
          <p:cNvSpPr/>
          <p:nvPr/>
        </p:nvSpPr>
        <p:spPr>
          <a:xfrm>
            <a:off x="6405596" y="2826191"/>
            <a:ext cx="5366274" cy="91605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519564" y="2991828"/>
            <a:ext cx="53080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NATURALNE</a:t>
            </a:r>
            <a:endParaRPr lang="pl-PL" sz="32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6405596" y="2991829"/>
            <a:ext cx="5366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NADPRZYRODZONE</a:t>
            </a:r>
            <a:endParaRPr lang="pl-PL" sz="32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461320" y="3898763"/>
            <a:ext cx="5366274" cy="202938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7" name="Prostokąt 16"/>
          <p:cNvSpPr/>
          <p:nvPr/>
        </p:nvSpPr>
        <p:spPr>
          <a:xfrm>
            <a:off x="6405596" y="3907882"/>
            <a:ext cx="5366274" cy="202027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8" name="Strzałka w dół 17"/>
          <p:cNvSpPr/>
          <p:nvPr/>
        </p:nvSpPr>
        <p:spPr>
          <a:xfrm>
            <a:off x="2822914" y="2514522"/>
            <a:ext cx="643086" cy="228852"/>
          </a:xfrm>
          <a:prstGeom prst="downArrow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9" name="Strzałka w dół 18"/>
          <p:cNvSpPr/>
          <p:nvPr/>
        </p:nvSpPr>
        <p:spPr>
          <a:xfrm>
            <a:off x="8767190" y="2499846"/>
            <a:ext cx="643086" cy="228852"/>
          </a:xfrm>
          <a:prstGeom prst="downArrow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0" name="pole tekstowe 19"/>
          <p:cNvSpPr txBox="1"/>
          <p:nvPr/>
        </p:nvSpPr>
        <p:spPr>
          <a:xfrm>
            <a:off x="461320" y="4140044"/>
            <a:ext cx="53080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Wiąże się z obecnością Boga w Jego dziełach – za pomocą samego światła rozumu możemy wnioskować o Nim na podstawie obserwacji świata, ludzi, zjawisk przyrody.</a:t>
            </a:r>
            <a:endParaRPr lang="pl-PL" sz="20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21" name="pole tekstowe 20"/>
          <p:cNvSpPr txBox="1"/>
          <p:nvPr/>
        </p:nvSpPr>
        <p:spPr>
          <a:xfrm>
            <a:off x="6405596" y="3867016"/>
            <a:ext cx="536627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Nikt z nas o własnych siłach nie może wniknąć w głębię tajemnicy Boga.</a:t>
            </a:r>
            <a:r>
              <a:rPr lang="pl-PL" sz="2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1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KKK 4]</a:t>
            </a:r>
          </a:p>
          <a:p>
            <a:pPr algn="ctr"/>
            <a:endParaRPr lang="pl-PL" sz="8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Potrzeba nam Objawienia nadprzyrodzonego, polegającego na dobrowolnym </a:t>
            </a:r>
          </a:p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ujawnieniu przez Boga Jego planów, </a:t>
            </a:r>
          </a:p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natury i samego Siebie.</a:t>
            </a:r>
            <a:endParaRPr lang="pl-PL" sz="20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55633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8" grpId="0" animBg="1"/>
      <p:bldP spid="9" grpId="0"/>
      <p:bldP spid="10" grpId="0" animBg="1"/>
      <p:bldP spid="13" grpId="0" animBg="1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461320" y="185098"/>
            <a:ext cx="11310550" cy="112770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461320" y="240107"/>
            <a:ext cx="113105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6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Źródła Objawienia:</a:t>
            </a:r>
            <a:endParaRPr lang="pl-PL" sz="60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61320" y="1634962"/>
            <a:ext cx="5366274" cy="91605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rostokąt 12"/>
          <p:cNvSpPr/>
          <p:nvPr/>
        </p:nvSpPr>
        <p:spPr>
          <a:xfrm>
            <a:off x="6405595" y="1634961"/>
            <a:ext cx="5366274" cy="91605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461319" y="1761895"/>
            <a:ext cx="5366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PISMO ŚWIĘTE</a:t>
            </a:r>
            <a:endParaRPr lang="pl-PL" sz="32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6405595" y="1766053"/>
            <a:ext cx="5366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TRADYCJA</a:t>
            </a:r>
            <a:endParaRPr lang="pl-PL" sz="32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461320" y="3061149"/>
            <a:ext cx="5366274" cy="202938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7" name="Prostokąt 16"/>
          <p:cNvSpPr/>
          <p:nvPr/>
        </p:nvSpPr>
        <p:spPr>
          <a:xfrm>
            <a:off x="6405595" y="3083046"/>
            <a:ext cx="5366274" cy="2006519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0" name="pole tekstowe 19"/>
          <p:cNvSpPr txBox="1"/>
          <p:nvPr/>
        </p:nvSpPr>
        <p:spPr>
          <a:xfrm>
            <a:off x="461319" y="3303847"/>
            <a:ext cx="536627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Kanon Ksiąg Pisma Świętego</a:t>
            </a:r>
          </a:p>
          <a:p>
            <a:pPr algn="ctr"/>
            <a:endParaRPr lang="pl-PL" sz="20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46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Ksiąg Starego Testamentu</a:t>
            </a: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27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Ksiąg Nowego Testamentu</a:t>
            </a:r>
            <a:endParaRPr lang="pl-PL" sz="20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21" name="pole tekstowe 20"/>
          <p:cNvSpPr txBox="1"/>
          <p:nvPr/>
        </p:nvSpPr>
        <p:spPr>
          <a:xfrm>
            <a:off x="6405595" y="3205189"/>
            <a:ext cx="526188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sensie religijnym to ustne przekazywanie nauki Chrystusa oraz treść tego nauczania.</a:t>
            </a:r>
          </a:p>
          <a:p>
            <a:pPr algn="ctr"/>
            <a:endParaRPr lang="pl-PL" sz="10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„Tradycja ta, wywodząca się od Apostołów, rozwija się w Kościele pod opieką Ducha Świętego”. </a:t>
            </a:r>
            <a:r>
              <a:rPr lang="pl-PL" sz="16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KO 8]</a:t>
            </a:r>
            <a:endParaRPr lang="pl-PL" sz="16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22" name="Prostokąt 21"/>
          <p:cNvSpPr/>
          <p:nvPr/>
        </p:nvSpPr>
        <p:spPr>
          <a:xfrm>
            <a:off x="461319" y="5183410"/>
            <a:ext cx="11310550" cy="91605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3" name="pole tekstowe 22"/>
          <p:cNvSpPr txBox="1"/>
          <p:nvPr/>
        </p:nvSpPr>
        <p:spPr>
          <a:xfrm>
            <a:off x="461319" y="5166833"/>
            <a:ext cx="11315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Pismo Święte jest wyrazem Tradycji, a Tradycja przekazuje Pismo i je wyjaśnia.</a:t>
            </a:r>
            <a:endParaRPr lang="pl-PL" sz="28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24" name="Strzałka w dół 23"/>
          <p:cNvSpPr/>
          <p:nvPr/>
        </p:nvSpPr>
        <p:spPr>
          <a:xfrm>
            <a:off x="2831571" y="2589368"/>
            <a:ext cx="625770" cy="466812"/>
          </a:xfrm>
          <a:prstGeom prst="downArrow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5" name="Strzałka w dół 24"/>
          <p:cNvSpPr/>
          <p:nvPr/>
        </p:nvSpPr>
        <p:spPr>
          <a:xfrm>
            <a:off x="8775847" y="2577600"/>
            <a:ext cx="625770" cy="466812"/>
          </a:xfrm>
          <a:prstGeom prst="downArrow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</p:spTree>
    <p:extLst>
      <p:ext uri="{BB962C8B-B14F-4D97-AF65-F5344CB8AC3E}">
        <p14:creationId xmlns="" xmlns:p14="http://schemas.microsoft.com/office/powerpoint/2010/main" val="3194118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4" grpId="0"/>
      <p:bldP spid="15" grpId="0"/>
      <p:bldP spid="16" grpId="0" animBg="1"/>
      <p:bldP spid="17" grpId="0" animBg="1"/>
      <p:bldP spid="20" grpId="0"/>
      <p:bldP spid="21" grpId="0"/>
      <p:bldP spid="22" grpId="0" animBg="1"/>
      <p:bldP spid="23" grpId="0"/>
      <p:bldP spid="24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66" y="565497"/>
            <a:ext cx="4074832" cy="640039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5498426" y="319044"/>
            <a:ext cx="6541174" cy="578519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5498425" y="565497"/>
            <a:ext cx="6541175" cy="5155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„BÓG OBJAWIA CZŁOWIEKOWI SIEBIE </a:t>
            </a:r>
            <a:b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JEZUSIE CHRYSTUSIE – </a:t>
            </a:r>
            <a:b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RÓWNOCZEŚNIE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[…]</a:t>
            </a:r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b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6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TYMŻE JEZUSIE ZOSTAJE TEŻ OBJAWIONY W PEŁNI CZŁOWIEK SOBIE SAMEMU”.</a:t>
            </a:r>
          </a:p>
          <a:p>
            <a:pPr algn="ctr"/>
            <a:endParaRPr lang="pl-PL" sz="900" b="1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b="1" i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św. Jan Paweł II</a:t>
            </a:r>
          </a:p>
        </p:txBody>
      </p:sp>
    </p:spTree>
    <p:extLst>
      <p:ext uri="{BB962C8B-B14F-4D97-AF65-F5344CB8AC3E}">
        <p14:creationId xmlns="" xmlns:p14="http://schemas.microsoft.com/office/powerpoint/2010/main" val="73190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5314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20-21.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27-29.</a:t>
            </a:r>
          </a:p>
          <a:p>
            <a:endParaRPr lang="pl-PL" sz="10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9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dirty="0">
                <a:latin typeface="Arial" pitchFamily="34" charset="0"/>
                <a:ea typeface="Fira Sans" pitchFamily="34" charset="0"/>
                <a:cs typeface="Arial" pitchFamily="34" charset="0"/>
              </a:rPr>
              <a:t>Katechizm Kościoła 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Katolickiego [KKK]</a:t>
            </a:r>
            <a:endParaRPr lang="pl-PL" sz="24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6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Konstytucja dogmatyczna o Objawieniu Bożym „Dei Verbum” [KO]</a:t>
            </a: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="" xmlns:p14="http://schemas.microsoft.com/office/powerpoint/2010/main" val="383821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2184</TotalTime>
  <Words>306</Words>
  <Application>Microsoft Office PowerPoint</Application>
  <PresentationFormat>Niestandardowy</PresentationFormat>
  <Paragraphs>65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266</cp:revision>
  <dcterms:created xsi:type="dcterms:W3CDTF">2017-07-14T09:59:13Z</dcterms:created>
  <dcterms:modified xsi:type="dcterms:W3CDTF">2018-09-15T09:40:34Z</dcterms:modified>
</cp:coreProperties>
</file>