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7" r:id="rId5"/>
    <p:sldId id="261" r:id="rId6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AD47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 varScale="1">
        <p:scale>
          <a:sx n="75" d="100"/>
          <a:sy n="75" d="100"/>
        </p:scale>
        <p:origin x="-48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F9D50-A1A5-4FCC-883C-27B65884C466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AC7117-20ED-4868-834D-9A0D7F45D0F7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4264B-D78B-4B77-9C46-8DAEB2395D01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F1FEFF-6535-4DEE-9732-5B1AD7245DDD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5F834-9DEA-4439-B71A-7BDF13807A03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19B017-74BC-4B3D-B954-8EF65282A727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8740A-0E39-466C-A815-FD3848E3F9C5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CA37DF-9582-41E5-81E3-F01E2C1F562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33CC7-C767-4379-A00A-5689516261F0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D0F45E-E12E-472F-9F65-3E843F838B4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D1422-1D27-445A-877B-12145368C5BC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4EAECD-A6CA-4A83-AE77-B46B1AA635A3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F500F-8747-4625-BED8-8D98CAFF27C5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AF83BC-D4A4-46CC-A54D-FEC371854E7E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9D285-9884-4795-BFD2-B17E03B892DD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75F3A-12B3-4F16-A18F-1E634611A1E9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D5453-B759-4510-8E90-D310B7B7806E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D31951-C3BD-4A51-9C54-15D073CC344C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CFFD3-8648-4820-AD6D-0323198F3673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49C5ED-532A-4F64-AE3F-99422C73891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3569F-4BB6-40EC-98C4-DB4B9D7996A0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7A7F74-AAA8-4B5C-9505-AD254B80E5A9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8A4C3B-6F16-40DA-A37E-7F5B4D27DA40}" type="datetimeFigureOut">
              <a:rPr lang="pl-PL"/>
              <a:pPr>
                <a:defRPr/>
              </a:pPr>
              <a:t>2018-05-15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9FCAD1E-B944-4FC5-8343-40B0E15FD22F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43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0" y="3700463"/>
            <a:ext cx="12192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„TRWAJCIE WE MNIE” </a:t>
            </a:r>
            <a:r>
              <a:rPr lang="pl-PL" altLang="pl-PL" sz="4800" baseline="30000"/>
              <a:t>J 15, 4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D:\Pobrane\purple-grapes-5534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95363" y="-1603375"/>
            <a:ext cx="13187363" cy="879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1292225" y="4840288"/>
            <a:ext cx="14992350" cy="684212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-1323975" y="5013325"/>
            <a:ext cx="15055850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>
                <a:solidFill>
                  <a:schemeClr val="bg1"/>
                </a:solidFill>
              </a:rPr>
              <a:t>„TRWAJCIE WE MNIE” </a:t>
            </a:r>
            <a:r>
              <a:rPr lang="pl-PL" altLang="pl-PL" sz="4800" baseline="30000">
                <a:solidFill>
                  <a:schemeClr val="bg1"/>
                </a:solidFill>
              </a:rPr>
              <a:t>J 15, 4</a:t>
            </a:r>
            <a:endParaRPr lang="pl-PL" altLang="pl-PL" sz="4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8" descr="D:\Pobrane\vine-25185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04900"/>
            <a:ext cx="12252325" cy="816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ążkowana strzałka w prawo 8"/>
          <p:cNvSpPr/>
          <p:nvPr/>
        </p:nvSpPr>
        <p:spPr>
          <a:xfrm>
            <a:off x="488950" y="4098925"/>
            <a:ext cx="8197850" cy="2097088"/>
          </a:xfrm>
          <a:prstGeom prst="stripedRightArrow">
            <a:avLst/>
          </a:prstGeom>
          <a:solidFill>
            <a:schemeClr val="accent6">
              <a:lumMod val="50000"/>
              <a:alpha val="69804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0" name="Prążkowana strzałka w prawo 9"/>
          <p:cNvSpPr/>
          <p:nvPr/>
        </p:nvSpPr>
        <p:spPr>
          <a:xfrm rot="10800000">
            <a:off x="2990850" y="1335088"/>
            <a:ext cx="6105525" cy="2097087"/>
          </a:xfrm>
          <a:prstGeom prst="stripedRightArrow">
            <a:avLst/>
          </a:prstGeom>
          <a:solidFill>
            <a:schemeClr val="accent6">
              <a:lumMod val="50000"/>
              <a:alpha val="69804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5127" name="pole tekstowe 16"/>
          <p:cNvSpPr txBox="1">
            <a:spLocks noChangeArrowheads="1"/>
          </p:cNvSpPr>
          <p:nvPr/>
        </p:nvSpPr>
        <p:spPr bwMode="auto">
          <a:xfrm>
            <a:off x="3989388" y="1963738"/>
            <a:ext cx="47609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400">
                <a:solidFill>
                  <a:schemeClr val="bg1"/>
                </a:solidFill>
                <a:latin typeface="Georgia" pitchFamily="18" charset="0"/>
              </a:rPr>
              <a:t>Latorośl – roczny przyrost, </a:t>
            </a:r>
          </a:p>
          <a:p>
            <a:pPr algn="ctr" eaLnBrk="1" hangingPunct="1"/>
            <a:r>
              <a:rPr lang="pl-PL" altLang="pl-PL" sz="2400">
                <a:solidFill>
                  <a:schemeClr val="bg1"/>
                </a:solidFill>
                <a:latin typeface="Georgia" pitchFamily="18" charset="0"/>
              </a:rPr>
              <a:t>na którym pojawiają się owoce.</a:t>
            </a:r>
            <a:endParaRPr lang="pl-PL" altLang="pl-PL" sz="2400" b="1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2" name="pole tekstowe 16"/>
          <p:cNvSpPr txBox="1">
            <a:spLocks noChangeArrowheads="1"/>
          </p:cNvSpPr>
          <p:nvPr/>
        </p:nvSpPr>
        <p:spPr bwMode="auto">
          <a:xfrm>
            <a:off x="835025" y="4697413"/>
            <a:ext cx="68262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400">
                <a:solidFill>
                  <a:schemeClr val="bg1"/>
                </a:solidFill>
                <a:latin typeface="Georgia" pitchFamily="18" charset="0"/>
              </a:rPr>
              <a:t>Krzew winny (winogrono) wyrastają </a:t>
            </a:r>
          </a:p>
          <a:p>
            <a:pPr algn="ctr" eaLnBrk="1" hangingPunct="1"/>
            <a:r>
              <a:rPr lang="pl-PL" altLang="pl-PL" sz="2400">
                <a:solidFill>
                  <a:schemeClr val="bg1"/>
                </a:solidFill>
                <a:latin typeface="Georgia" pitchFamily="18" charset="0"/>
              </a:rPr>
              <a:t>z niego pędy – także latorośle, które owocują.</a:t>
            </a:r>
            <a:endParaRPr lang="pl-PL" altLang="pl-PL" sz="2400" b="1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D:\Pobrane\purple-grapes-5534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7313" y="-862013"/>
            <a:ext cx="12279313" cy="818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25" name="Prostokąt 24"/>
          <p:cNvSpPr/>
          <p:nvPr/>
        </p:nvSpPr>
        <p:spPr>
          <a:xfrm>
            <a:off x="479425" y="219075"/>
            <a:ext cx="5254625" cy="160972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7" name="pole tekstowe 16"/>
          <p:cNvSpPr txBox="1">
            <a:spLocks noChangeArrowheads="1"/>
          </p:cNvSpPr>
          <p:nvPr/>
        </p:nvSpPr>
        <p:spPr bwMode="auto">
          <a:xfrm>
            <a:off x="484188" y="447675"/>
            <a:ext cx="52498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„Ja jestem prawdziwym krzewem winnym”</a:t>
            </a:r>
          </a:p>
        </p:txBody>
      </p:sp>
      <p:sp>
        <p:nvSpPr>
          <p:cNvPr id="10" name="Prostokąt 9"/>
          <p:cNvSpPr/>
          <p:nvPr/>
        </p:nvSpPr>
        <p:spPr>
          <a:xfrm>
            <a:off x="479425" y="4048125"/>
            <a:ext cx="5273675" cy="185737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1" name="Prostokąt 10"/>
          <p:cNvSpPr/>
          <p:nvPr/>
        </p:nvSpPr>
        <p:spPr>
          <a:xfrm>
            <a:off x="479425" y="2028825"/>
            <a:ext cx="5264150" cy="180975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30" name="pole tekstowe 16"/>
          <p:cNvSpPr txBox="1">
            <a:spLocks noChangeArrowheads="1"/>
          </p:cNvSpPr>
          <p:nvPr/>
        </p:nvSpPr>
        <p:spPr bwMode="auto">
          <a:xfrm>
            <a:off x="485775" y="2200275"/>
            <a:ext cx="52482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„Ten, kto nie trwa we Mnie, zostanie wyrzucony jak winna latorośl i uschnie”</a:t>
            </a:r>
          </a:p>
        </p:txBody>
      </p:sp>
      <p:sp>
        <p:nvSpPr>
          <p:cNvPr id="5131" name="pole tekstowe 16"/>
          <p:cNvSpPr txBox="1">
            <a:spLocks noChangeArrowheads="1"/>
          </p:cNvSpPr>
          <p:nvPr/>
        </p:nvSpPr>
        <p:spPr bwMode="auto">
          <a:xfrm>
            <a:off x="504825" y="4067175"/>
            <a:ext cx="52387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„latorośl nie może przynosić owocu sama z siebie (…) – tak samo i wy, jeżeli we Mnie trwać nie będziecie”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6261100" y="219075"/>
            <a:ext cx="5467350" cy="160972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9" name="Prostokąt 18"/>
          <p:cNvSpPr/>
          <p:nvPr/>
        </p:nvSpPr>
        <p:spPr>
          <a:xfrm>
            <a:off x="6251575" y="2028825"/>
            <a:ext cx="5484813" cy="180975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0" name="Prostokąt 19"/>
          <p:cNvSpPr/>
          <p:nvPr/>
        </p:nvSpPr>
        <p:spPr>
          <a:xfrm>
            <a:off x="6251575" y="4038600"/>
            <a:ext cx="5476875" cy="185737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21" name="pole tekstowe 16"/>
          <p:cNvSpPr txBox="1">
            <a:spLocks noChangeArrowheads="1"/>
          </p:cNvSpPr>
          <p:nvPr/>
        </p:nvSpPr>
        <p:spPr bwMode="auto">
          <a:xfrm>
            <a:off x="6265863" y="385763"/>
            <a:ext cx="5446712" cy="126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1900">
                <a:solidFill>
                  <a:schemeClr val="bg1"/>
                </a:solidFill>
                <a:latin typeface="Georgia" pitchFamily="18" charset="0"/>
              </a:rPr>
              <a:t>Jezus nazywa siebie życiodajnym krzewem. </a:t>
            </a:r>
          </a:p>
          <a:p>
            <a:pPr algn="ctr" eaLnBrk="1" hangingPunct="1"/>
            <a:r>
              <a:rPr lang="pl-PL" altLang="pl-PL" sz="1900">
                <a:solidFill>
                  <a:schemeClr val="bg1"/>
                </a:solidFill>
                <a:latin typeface="Georgia" pitchFamily="18" charset="0"/>
              </a:rPr>
              <a:t>On jest dla nas źródłem życia wiecznego. </a:t>
            </a:r>
          </a:p>
          <a:p>
            <a:pPr algn="ctr" eaLnBrk="1" hangingPunct="1"/>
            <a:r>
              <a:rPr lang="pl-PL" altLang="pl-PL" sz="1900">
                <a:solidFill>
                  <a:schemeClr val="bg1"/>
                </a:solidFill>
                <a:latin typeface="Georgia" pitchFamily="18" charset="0"/>
              </a:rPr>
              <a:t>To życie wyjednał nam Chrystus przez swoją mękę i śmierć na krzyżu.</a:t>
            </a:r>
          </a:p>
        </p:txBody>
      </p:sp>
      <p:sp>
        <p:nvSpPr>
          <p:cNvPr id="22" name="pole tekstowe 16"/>
          <p:cNvSpPr txBox="1">
            <a:spLocks noChangeArrowheads="1"/>
          </p:cNvSpPr>
          <p:nvPr/>
        </p:nvSpPr>
        <p:spPr bwMode="auto">
          <a:xfrm>
            <a:off x="6234113" y="2003425"/>
            <a:ext cx="5534025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1900">
                <a:solidFill>
                  <a:schemeClr val="bg1"/>
                </a:solidFill>
                <a:latin typeface="Georgia" pitchFamily="18" charset="0"/>
              </a:rPr>
              <a:t>Człowiek, popełniając grzech śmiertelny, zrywa więź z Bogiem. Chrześcijanin odcina się w ten sposób od źródeł łaski, pozostaje bez pokarmu dla swojej duszy. Jezus chce oczyszczać latorośle, </a:t>
            </a:r>
          </a:p>
          <a:p>
            <a:pPr algn="ctr" eaLnBrk="1" hangingPunct="1"/>
            <a:r>
              <a:rPr lang="pl-PL" altLang="pl-PL" sz="1900">
                <a:solidFill>
                  <a:schemeClr val="bg1"/>
                </a:solidFill>
                <a:latin typeface="Georgia" pitchFamily="18" charset="0"/>
              </a:rPr>
              <a:t>by dawały więcej owoców – dając nam sakrament pokuty i pojednania.</a:t>
            </a:r>
          </a:p>
        </p:txBody>
      </p:sp>
      <p:sp>
        <p:nvSpPr>
          <p:cNvPr id="23" name="pole tekstowe 16"/>
          <p:cNvSpPr txBox="1">
            <a:spLocks noChangeArrowheads="1"/>
          </p:cNvSpPr>
          <p:nvPr/>
        </p:nvSpPr>
        <p:spPr bwMode="auto">
          <a:xfrm>
            <a:off x="6262688" y="4441825"/>
            <a:ext cx="5465762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1900">
                <a:solidFill>
                  <a:schemeClr val="bg1"/>
                </a:solidFill>
                <a:latin typeface="Georgia" pitchFamily="18" charset="0"/>
              </a:rPr>
              <a:t>Modląc się, przebywając z Jezusem, uczymy się od Niego być radosnymi, wyrozumiałymi, życzliwymi, słowem: być dobrymi chrześcijanami.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allAtOnce"/>
      <p:bldP spid="22" grpId="0" build="allAtOnce"/>
      <p:bldP spid="2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7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6149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122-125.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171-172.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246</Words>
  <Application>Microsoft Office PowerPoint</Application>
  <PresentationFormat>Niestandardowy</PresentationFormat>
  <Paragraphs>31</Paragraphs>
  <Slides>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11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69</cp:revision>
  <dcterms:created xsi:type="dcterms:W3CDTF">2017-07-14T09:59:13Z</dcterms:created>
  <dcterms:modified xsi:type="dcterms:W3CDTF">2018-05-15T19:01:46Z</dcterms:modified>
</cp:coreProperties>
</file>