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3" r:id="rId4"/>
    <p:sldId id="268" r:id="rId5"/>
    <p:sldId id="275" r:id="rId6"/>
    <p:sldId id="276" r:id="rId7"/>
    <p:sldId id="274" r:id="rId8"/>
    <p:sldId id="261" r:id="rId9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482DA"/>
    <a:srgbClr val="7030A0"/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50" d="100"/>
          <a:sy n="50" d="100"/>
        </p:scale>
        <p:origin x="-2826" y="-14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2018-05-09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37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4047892"/>
            <a:ext cx="12192000" cy="13088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BÓG – HONOR – OJCZYZNA</a:t>
            </a:r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obrane\krakow-16650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400050"/>
            <a:ext cx="12316846" cy="8157911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8" name="Prostokąt 7"/>
          <p:cNvSpPr/>
          <p:nvPr/>
        </p:nvSpPr>
        <p:spPr>
          <a:xfrm>
            <a:off x="-544476" y="5094134"/>
            <a:ext cx="13811693" cy="963766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odtytuł 2"/>
          <p:cNvSpPr txBox="1">
            <a:spLocks/>
          </p:cNvSpPr>
          <p:nvPr/>
        </p:nvSpPr>
        <p:spPr>
          <a:xfrm>
            <a:off x="0" y="5163961"/>
            <a:ext cx="12192000" cy="95020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800" b="1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ZWIĄZEK WIARY CHRZEŚCIJAŃSKIEJ </a:t>
            </a:r>
          </a:p>
          <a:p>
            <a:r>
              <a:rPr lang="pl-PL" sz="2800" b="1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Z ŻYCIEM NARODU POLSKIEGO</a:t>
            </a:r>
            <a:endParaRPr lang="pl-PL" sz="2800" dirty="0"/>
          </a:p>
        </p:txBody>
      </p:sp>
    </p:spTree>
    <p:extLst>
      <p:ext uri="{BB962C8B-B14F-4D97-AF65-F5344CB8AC3E}">
        <p14:creationId xmlns=""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obrane\world-map-14650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2001"/>
            <a:ext cx="13350240" cy="6828092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800100" y="454866"/>
            <a:ext cx="10553700" cy="1754934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817034" y="474695"/>
            <a:ext cx="10422466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Jezus był członkiem narodu izraelskiego. Przestrzegał jego świąt i tradycji religijnych. Uczył, że człowiek powinien być wierny Bogu, jednocześnie zwracał uwagę na obowiązek respektowania praw i zasad życia społecznego narodu i państwa.</a:t>
            </a:r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 </a:t>
            </a:r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</a:rPr>
              <a:t>[zob. </a:t>
            </a:r>
            <a:r>
              <a:rPr lang="pl-PL" sz="2000" b="1" dirty="0" err="1" smtClean="0">
                <a:solidFill>
                  <a:schemeClr val="bg1"/>
                </a:solidFill>
                <a:latin typeface="Georgia" pitchFamily="18" charset="0"/>
              </a:rPr>
              <a:t>Mt</a:t>
            </a:r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</a:rPr>
              <a:t> 22, 15-21]</a:t>
            </a:r>
            <a:endParaRPr lang="pl-PL" sz="20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7391410" y="2686054"/>
            <a:ext cx="1005840" cy="990600"/>
          </a:xfrm>
          <a:prstGeom prst="ellipse">
            <a:avLst/>
          </a:prstGeom>
          <a:solidFill>
            <a:srgbClr val="B482DA">
              <a:alpha val="5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ole tekstowe 14"/>
          <p:cNvSpPr txBox="1"/>
          <p:nvPr/>
        </p:nvSpPr>
        <p:spPr>
          <a:xfrm>
            <a:off x="8439150" y="2608295"/>
            <a:ext cx="96964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IZRAEL</a:t>
            </a:r>
            <a:endParaRPr lang="pl-PL" sz="48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pic>
        <p:nvPicPr>
          <p:cNvPr id="1026" name="Picture 2" descr="C:\Users\Krzysztof\Desktop\church-1190815_960_72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95554" y="2247900"/>
            <a:ext cx="5083302" cy="38404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5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Krzysztof\Desktop\poland-1758844_960_7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3855" y="2838450"/>
            <a:ext cx="3841718" cy="363474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857250" y="361950"/>
            <a:ext cx="10363200" cy="230505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876300" y="438150"/>
            <a:ext cx="102108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Dzieje naszej ojczyzny ukazują wyraźnie związek wiary </a:t>
            </a: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z życiem narodu polskiego. Towarzyszące nam, od XVI wieku, hasło „Bóg – Honor – Ojczyzna” wskazuje </a:t>
            </a: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na trzy najważniejsze wartości dla  Polaków.</a:t>
            </a: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obrane\cross-4689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95688" y="-10958513"/>
            <a:ext cx="16411576" cy="20469226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6229350" y="400050"/>
            <a:ext cx="5391150" cy="489585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6324600" y="552450"/>
            <a:ext cx="497205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800" b="1" dirty="0" smtClean="0">
                <a:solidFill>
                  <a:schemeClr val="bg1"/>
                </a:solidFill>
                <a:latin typeface="Georgia" pitchFamily="18" charset="0"/>
              </a:rPr>
              <a:t>BÓG</a:t>
            </a:r>
          </a:p>
          <a:p>
            <a:pPr algn="ctr"/>
            <a:endParaRPr lang="pl-PL" sz="2000" dirty="0" smtClean="0">
              <a:solidFill>
                <a:schemeClr val="bg1"/>
              </a:solidFill>
              <a:latin typeface="Georgia" pitchFamily="18" charset="0"/>
            </a:endParaRPr>
          </a:p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Od Chrztu Polski obecny w dziejach naszego narodu; wiara w Niego przekazywana jest z pokolenia na pokolenie.</a:t>
            </a: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obrane\the-military-25366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2113" y="0"/>
            <a:ext cx="15263813" cy="10177463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552450" y="323850"/>
            <a:ext cx="4112686" cy="249555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ole tekstowe 9"/>
          <p:cNvSpPr txBox="1"/>
          <p:nvPr/>
        </p:nvSpPr>
        <p:spPr>
          <a:xfrm>
            <a:off x="533400" y="495300"/>
            <a:ext cx="4193116" cy="2077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800" b="1" dirty="0" smtClean="0">
                <a:solidFill>
                  <a:schemeClr val="bg1"/>
                </a:solidFill>
                <a:latin typeface="Georgia" pitchFamily="18" charset="0"/>
              </a:rPr>
              <a:t>HONOR</a:t>
            </a:r>
          </a:p>
          <a:p>
            <a:pPr algn="ctr"/>
            <a:endParaRPr lang="pl-PL" sz="900" dirty="0" smtClean="0">
              <a:solidFill>
                <a:schemeClr val="bg1"/>
              </a:solidFill>
              <a:latin typeface="Georgia" pitchFamily="18" charset="0"/>
            </a:endParaRPr>
          </a:p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Godność osobista, dobre imię, cześć.</a:t>
            </a:r>
            <a:endParaRPr lang="pl-PL" sz="36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Krzysztof\Desktop\jan-pawel-ii-1859785_960_7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75" y="0"/>
            <a:ext cx="4362450" cy="685800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5314950" y="3409950"/>
            <a:ext cx="6553200" cy="270510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5353050" y="3562350"/>
            <a:ext cx="6553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„Wyraz  </a:t>
            </a:r>
            <a:r>
              <a:rPr lang="pl-PL" sz="2400" i="1" dirty="0" smtClean="0">
                <a:solidFill>
                  <a:schemeClr val="bg1"/>
                </a:solidFill>
                <a:latin typeface="Georgia" pitchFamily="18" charset="0"/>
              </a:rPr>
              <a:t>ojczyzna </a:t>
            </a:r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łączy się </a:t>
            </a:r>
          </a:p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z pojęciem i rzeczywistością ojca. Ojczyzna, to poniekąd to samo co ojcowizna, czyli zasób dóbr, które otrzymaliśmy </a:t>
            </a:r>
          </a:p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w dziedzictwie po ojcach”.</a:t>
            </a:r>
          </a:p>
          <a:p>
            <a:pPr algn="ctr"/>
            <a:r>
              <a:rPr lang="pl-PL" sz="2400" b="1" dirty="0" smtClean="0">
                <a:solidFill>
                  <a:schemeClr val="bg1"/>
                </a:solidFill>
                <a:latin typeface="Georgia" pitchFamily="18" charset="0"/>
              </a:rPr>
              <a:t>św. Jan Paweł II</a:t>
            </a:r>
          </a:p>
        </p:txBody>
      </p:sp>
      <p:sp>
        <p:nvSpPr>
          <p:cNvPr id="10" name="Prostokąt 9"/>
          <p:cNvSpPr/>
          <p:nvPr/>
        </p:nvSpPr>
        <p:spPr>
          <a:xfrm>
            <a:off x="6400800" y="228600"/>
            <a:ext cx="4479860" cy="2970647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ole tekstowe 10"/>
          <p:cNvSpPr txBox="1"/>
          <p:nvPr/>
        </p:nvSpPr>
        <p:spPr>
          <a:xfrm>
            <a:off x="6379634" y="304800"/>
            <a:ext cx="4478865" cy="2877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>
                <a:solidFill>
                  <a:schemeClr val="bg1"/>
                </a:solidFill>
                <a:latin typeface="Georgia" pitchFamily="18" charset="0"/>
              </a:rPr>
              <a:t>OJCZYZNA</a:t>
            </a:r>
          </a:p>
          <a:p>
            <a:pPr algn="ctr"/>
            <a:endParaRPr lang="pl-PL" sz="900" dirty="0" smtClean="0">
              <a:solidFill>
                <a:schemeClr val="bg1"/>
              </a:solidFill>
              <a:latin typeface="Georgia" pitchFamily="18" charset="0"/>
            </a:endParaRP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Kraj, w którym ktoś się urodził, którego jest obywatelem lub 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z którym jest związany więzią narodową.</a:t>
            </a:r>
            <a:endParaRPr lang="pl-PL" sz="2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596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6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2013, 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116-119.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2013, </a:t>
            </a:r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180-189.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636</TotalTime>
  <Words>241</Words>
  <Application>Microsoft Office PowerPoint</Application>
  <PresentationFormat>Niestandardowy</PresentationFormat>
  <Paragraphs>41</Paragraphs>
  <Slides>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9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84</cp:revision>
  <dcterms:created xsi:type="dcterms:W3CDTF">2017-07-14T09:59:13Z</dcterms:created>
  <dcterms:modified xsi:type="dcterms:W3CDTF">2018-05-09T18:47:45Z</dcterms:modified>
</cp:coreProperties>
</file>