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6" r:id="rId5"/>
    <p:sldId id="264" r:id="rId6"/>
    <p:sldId id="261" r:id="rId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2018-04-06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32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047892"/>
            <a:ext cx="12192000" cy="1308805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CHRZEST POLSKI</a:t>
            </a:r>
          </a:p>
          <a:p>
            <a:r>
              <a:rPr lang="pl-PL" sz="6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PRZEŁOMOWYM MOMENTEM W DZIEJACH NARODU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biskupin-9102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52960" cy="8138160"/>
          </a:xfrm>
          <a:prstGeom prst="rect">
            <a:avLst/>
          </a:prstGeom>
          <a:noFill/>
        </p:spPr>
      </p:pic>
      <p:sp>
        <p:nvSpPr>
          <p:cNvPr id="9" name="Prostokąt 8"/>
          <p:cNvSpPr/>
          <p:nvPr/>
        </p:nvSpPr>
        <p:spPr>
          <a:xfrm>
            <a:off x="8001000" y="601579"/>
            <a:ext cx="3780263" cy="427121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8049127" y="637673"/>
            <a:ext cx="372979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Polanie oddawali cześć bóstwom przyrody: </a:t>
            </a:r>
            <a:r>
              <a:rPr lang="pl-PL" sz="2400" b="1" dirty="0" smtClean="0">
                <a:solidFill>
                  <a:schemeClr val="bg1"/>
                </a:solidFill>
                <a:latin typeface="Georgia" pitchFamily="18" charset="0"/>
              </a:rPr>
              <a:t>Swarożycowi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 – bóstwu ognia i słońca, </a:t>
            </a:r>
            <a:r>
              <a:rPr lang="pl-PL" sz="2400" b="1" dirty="0" err="1" smtClean="0">
                <a:solidFill>
                  <a:schemeClr val="bg1"/>
                </a:solidFill>
                <a:latin typeface="Georgia" pitchFamily="18" charset="0"/>
              </a:rPr>
              <a:t>Trygławowi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 – bóstwu urodzaju. </a:t>
            </a:r>
          </a:p>
          <a:p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To samo czynił książę Mieszko I do pamiętnej Wielkiej Soboty – </a:t>
            </a:r>
          </a:p>
          <a:p>
            <a:r>
              <a:rPr lang="pl-PL" sz="2400" b="1" dirty="0" smtClean="0">
                <a:solidFill>
                  <a:schemeClr val="bg1"/>
                </a:solidFill>
                <a:latin typeface="Georgia" pitchFamily="18" charset="0"/>
              </a:rPr>
              <a:t>14 kwietnia 966 roku </a:t>
            </a:r>
            <a:r>
              <a:rPr lang="pl-PL" sz="2400" dirty="0" smtClean="0">
                <a:solidFill>
                  <a:schemeClr val="bg1"/>
                </a:solidFill>
                <a:latin typeface="Georgia" pitchFamily="18" charset="0"/>
              </a:rPr>
              <a:t>– kiedy to przyjął chrzest.</a:t>
            </a:r>
            <a:endParaRPr lang="pl-PL" sz="2400" dirty="0">
              <a:solidFill>
                <a:schemeClr val="bg1"/>
              </a:solidFill>
              <a:latin typeface="Georgia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11" name="Obraz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rzysztof\Desktop\europe-2239723_960_72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5292" y="0"/>
            <a:ext cx="8307324" cy="6309360"/>
          </a:xfrm>
          <a:prstGeom prst="rect">
            <a:avLst/>
          </a:prstGeom>
          <a:noFill/>
        </p:spPr>
      </p:pic>
      <p:pic>
        <p:nvPicPr>
          <p:cNvPr id="1027" name="Picture 3" descr="C:\Users\Krzysztof\Desktop\drop-147190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56585">
            <a:off x="5110279" y="2023597"/>
            <a:ext cx="857250" cy="1714500"/>
          </a:xfrm>
          <a:prstGeom prst="rect">
            <a:avLst/>
          </a:prstGeom>
          <a:noFill/>
        </p:spPr>
      </p:pic>
      <p:sp>
        <p:nvSpPr>
          <p:cNvPr id="10" name="pole tekstowe 9"/>
          <p:cNvSpPr txBox="1"/>
          <p:nvPr/>
        </p:nvSpPr>
        <p:spPr>
          <a:xfrm rot="3345731">
            <a:off x="5093133" y="2985324"/>
            <a:ext cx="1319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966 r.</a:t>
            </a:r>
            <a:endParaRPr lang="pl-PL" sz="28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1028" name="Picture 4" descr="C:\Users\Krzysztof\Desktop\drop-147190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121886">
            <a:off x="5445319" y="1644339"/>
            <a:ext cx="445770" cy="891540"/>
          </a:xfrm>
          <a:prstGeom prst="rect">
            <a:avLst/>
          </a:prstGeom>
          <a:noFill/>
        </p:spPr>
      </p:pic>
      <p:pic>
        <p:nvPicPr>
          <p:cNvPr id="11" name="Picture 4" descr="C:\Users\Krzysztof\Desktop\drop-147190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543439">
            <a:off x="5586566" y="692773"/>
            <a:ext cx="445770" cy="891540"/>
          </a:xfrm>
          <a:prstGeom prst="rect">
            <a:avLst/>
          </a:prstGeom>
          <a:noFill/>
        </p:spPr>
      </p:pic>
      <p:pic>
        <p:nvPicPr>
          <p:cNvPr id="12" name="Picture 4" descr="C:\Users\Krzysztof\Desktop\drop-147190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314877">
            <a:off x="4694469" y="369386"/>
            <a:ext cx="445770" cy="891540"/>
          </a:xfrm>
          <a:prstGeom prst="rect">
            <a:avLst/>
          </a:prstGeom>
          <a:noFill/>
        </p:spPr>
      </p:pic>
      <p:pic>
        <p:nvPicPr>
          <p:cNvPr id="13" name="Picture 4" descr="C:\Users\Krzysztof\Desktop\drop-147190_960_72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683921">
            <a:off x="5192866" y="32293"/>
            <a:ext cx="274320" cy="548640"/>
          </a:xfrm>
          <a:prstGeom prst="rect">
            <a:avLst/>
          </a:prstGeom>
          <a:noFill/>
        </p:spPr>
      </p:pic>
      <p:pic>
        <p:nvPicPr>
          <p:cNvPr id="14" name="Picture 4" descr="C:\Users\Krzysztof\Desktop\drop-147190_960_72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729290">
            <a:off x="3980296" y="-62030"/>
            <a:ext cx="308610" cy="617220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356840" y="1388326"/>
            <a:ext cx="4906536" cy="59101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odtytuł 2"/>
          <p:cNvSpPr txBox="1">
            <a:spLocks/>
          </p:cNvSpPr>
          <p:nvPr/>
        </p:nvSpPr>
        <p:spPr>
          <a:xfrm>
            <a:off x="-434895" y="1614006"/>
            <a:ext cx="6523462" cy="10450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CHRZEST POLSKI</a:t>
            </a:r>
          </a:p>
          <a:p>
            <a:endParaRPr lang="pl-PL" dirty="0"/>
          </a:p>
        </p:txBody>
      </p:sp>
      <p:sp>
        <p:nvSpPr>
          <p:cNvPr id="15" name="Schemat blokowy: łącznik 14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17" name="Obraz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rzysztof\Desktop\map-1804891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4696" y="-240030"/>
            <a:ext cx="12618720" cy="709803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94198" y="182880"/>
            <a:ext cx="11696369" cy="60492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262393" y="246490"/>
            <a:ext cx="1222910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300" b="1" dirty="0" smtClean="0">
                <a:solidFill>
                  <a:schemeClr val="bg1"/>
                </a:solidFill>
                <a:latin typeface="Georgia" pitchFamily="18" charset="0"/>
              </a:rPr>
              <a:t>Przyjęcie chrztu przez władcę Polski niosło ze sobą konkretne konsekwencje: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959005" y="1073703"/>
            <a:ext cx="10370634" cy="124616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950004" y="2463800"/>
            <a:ext cx="10370634" cy="1524000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940168" y="4207933"/>
            <a:ext cx="10370634" cy="117686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6" name="pole tekstowe 25"/>
          <p:cNvSpPr txBox="1"/>
          <p:nvPr/>
        </p:nvSpPr>
        <p:spPr>
          <a:xfrm>
            <a:off x="979244" y="1151467"/>
            <a:ext cx="103185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Wejście Polski w krąg kultury zachodnioeuropejskiej; Powstanie klasztorów, kościołów, przy nich pierwszych szkół;  </a:t>
            </a:r>
          </a:p>
        </p:txBody>
      </p:sp>
      <p:sp>
        <p:nvSpPr>
          <p:cNvPr id="27" name="pole tekstowe 26"/>
          <p:cNvSpPr txBox="1"/>
          <p:nvPr/>
        </p:nvSpPr>
        <p:spPr>
          <a:xfrm>
            <a:off x="996178" y="2514600"/>
            <a:ext cx="1031057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Przyjęcie łaciny w liturgii i nauczaniu oraz jako języka międzynarodowych kontaktów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i łatwego korzystania z dorobku kulturowego innych krajów;</a:t>
            </a:r>
          </a:p>
        </p:txBody>
      </p:sp>
      <p:sp>
        <p:nvSpPr>
          <p:cNvPr id="28" name="pole tekstowe 27"/>
          <p:cNvSpPr txBox="1"/>
          <p:nvPr/>
        </p:nvSpPr>
        <p:spPr>
          <a:xfrm>
            <a:off x="996178" y="4275667"/>
            <a:ext cx="102983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Uniezależnienie od wpływów germańskich; Likwidacja wielożeństwa;</a:t>
            </a:r>
          </a:p>
        </p:txBody>
      </p:sp>
      <p:sp>
        <p:nvSpPr>
          <p:cNvPr id="29" name="Strzałka w dół 28"/>
          <p:cNvSpPr/>
          <p:nvPr/>
        </p:nvSpPr>
        <p:spPr>
          <a:xfrm>
            <a:off x="5923723" y="691764"/>
            <a:ext cx="413467" cy="357811"/>
          </a:xfrm>
          <a:prstGeom prst="downArrow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Strzałka w dół 29"/>
          <p:cNvSpPr/>
          <p:nvPr/>
        </p:nvSpPr>
        <p:spPr>
          <a:xfrm>
            <a:off x="1114509" y="693088"/>
            <a:ext cx="413467" cy="357811"/>
          </a:xfrm>
          <a:prstGeom prst="downArrow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Strzałka w dół 30"/>
          <p:cNvSpPr/>
          <p:nvPr/>
        </p:nvSpPr>
        <p:spPr>
          <a:xfrm>
            <a:off x="10831003" y="693089"/>
            <a:ext cx="413467" cy="357811"/>
          </a:xfrm>
          <a:prstGeom prst="downArrow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build="allAtOnce"/>
      <p:bldP spid="27" grpId="0" build="allAtOnce"/>
      <p:bldP spid="28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Krzysztof\Desktop\map-1804891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64696" y="-240030"/>
            <a:ext cx="12618720" cy="709803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94198" y="182880"/>
            <a:ext cx="11696369" cy="60492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ole tekstowe 7"/>
          <p:cNvSpPr txBox="1"/>
          <p:nvPr/>
        </p:nvSpPr>
        <p:spPr>
          <a:xfrm>
            <a:off x="262393" y="246490"/>
            <a:ext cx="12229106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300" b="1" dirty="0" smtClean="0">
                <a:solidFill>
                  <a:schemeClr val="bg1"/>
                </a:solidFill>
                <a:latin typeface="Georgia" pitchFamily="18" charset="0"/>
              </a:rPr>
              <a:t>Przyjęcie chrztu przez władcę Polski niosło ze sobą konkretne konsekwencje:</a:t>
            </a:r>
          </a:p>
        </p:txBody>
      </p:sp>
      <p:sp>
        <p:nvSpPr>
          <p:cNvPr id="15" name="Prostokąt 14"/>
          <p:cNvSpPr/>
          <p:nvPr/>
        </p:nvSpPr>
        <p:spPr>
          <a:xfrm>
            <a:off x="950539" y="1219201"/>
            <a:ext cx="10370634" cy="97366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951063" y="2379133"/>
            <a:ext cx="10370634" cy="112606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946561" y="3615267"/>
            <a:ext cx="10370634" cy="108373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941537" y="4783667"/>
            <a:ext cx="10370634" cy="102865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ole tekstowe 21"/>
          <p:cNvSpPr txBox="1"/>
          <p:nvPr/>
        </p:nvSpPr>
        <p:spPr>
          <a:xfrm>
            <a:off x="973667" y="1236134"/>
            <a:ext cx="103462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Zmiana wiary władcy i jego poddanych; Opieka ze strony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Stolicy Apostolskiej;</a:t>
            </a:r>
          </a:p>
        </p:txBody>
      </p:sp>
      <p:sp>
        <p:nvSpPr>
          <p:cNvPr id="23" name="pole tekstowe 22"/>
          <p:cNvSpPr txBox="1"/>
          <p:nvPr/>
        </p:nvSpPr>
        <p:spPr>
          <a:xfrm>
            <a:off x="996178" y="2421467"/>
            <a:ext cx="103152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Ustanowienie pierwszego biskupstwa; Pomoc Kościoła </a:t>
            </a:r>
          </a:p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w organizacji państwa;</a:t>
            </a:r>
          </a:p>
        </p:txBody>
      </p:sp>
      <p:sp>
        <p:nvSpPr>
          <p:cNvPr id="24" name="pole tekstowe 23"/>
          <p:cNvSpPr txBox="1"/>
          <p:nvPr/>
        </p:nvSpPr>
        <p:spPr>
          <a:xfrm>
            <a:off x="970777" y="3649133"/>
            <a:ext cx="103322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Przyjęcie chrześcijańskiego systemu norm prawa międzynarodowego;</a:t>
            </a:r>
          </a:p>
        </p:txBody>
      </p:sp>
      <p:sp>
        <p:nvSpPr>
          <p:cNvPr id="25" name="pole tekstowe 24"/>
          <p:cNvSpPr txBox="1"/>
          <p:nvPr/>
        </p:nvSpPr>
        <p:spPr>
          <a:xfrm>
            <a:off x="948267" y="4800601"/>
            <a:ext cx="103801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</a:rPr>
              <a:t>Uzyskanie poparcia chrześcijańskich władców; Możliwość integracji plemion;</a:t>
            </a:r>
          </a:p>
        </p:txBody>
      </p:sp>
      <p:sp>
        <p:nvSpPr>
          <p:cNvPr id="29" name="Strzałka w dół 28"/>
          <p:cNvSpPr/>
          <p:nvPr/>
        </p:nvSpPr>
        <p:spPr>
          <a:xfrm>
            <a:off x="5923723" y="691764"/>
            <a:ext cx="413467" cy="357811"/>
          </a:xfrm>
          <a:prstGeom prst="downArrow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Strzałka w dół 29"/>
          <p:cNvSpPr/>
          <p:nvPr/>
        </p:nvSpPr>
        <p:spPr>
          <a:xfrm>
            <a:off x="1114509" y="693088"/>
            <a:ext cx="413467" cy="357811"/>
          </a:xfrm>
          <a:prstGeom prst="downArrow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Strzałka w dół 30"/>
          <p:cNvSpPr/>
          <p:nvPr/>
        </p:nvSpPr>
        <p:spPr>
          <a:xfrm>
            <a:off x="10831003" y="693089"/>
            <a:ext cx="413467" cy="357811"/>
          </a:xfrm>
          <a:prstGeom prst="downArrow">
            <a:avLst/>
          </a:prstGeom>
          <a:gradFill flip="none" rotWithShape="1">
            <a:gsLst>
              <a:gs pos="0">
                <a:srgbClr val="7030A0">
                  <a:tint val="66000"/>
                  <a:satMod val="160000"/>
                </a:srgbClr>
              </a:gs>
              <a:gs pos="50000">
                <a:srgbClr val="7030A0">
                  <a:tint val="44500"/>
                  <a:satMod val="160000"/>
                </a:srgbClr>
              </a:gs>
              <a:gs pos="100000">
                <a:srgbClr val="7030A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build="allAtOnce"/>
      <p:bldP spid="23" grpId="0" build="allAtOnce"/>
      <p:bldP spid="24" grpId="0" build="allAtOnce"/>
      <p:bldP spid="25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100-101.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165-167.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218</Words>
  <Application>Microsoft Office PowerPoint</Application>
  <PresentationFormat>Niestandardowy</PresentationFormat>
  <Paragraphs>36</Paragraphs>
  <Slides>6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</vt:i4>
      </vt:variant>
    </vt:vector>
  </HeadingPairs>
  <TitlesOfParts>
    <vt:vector size="7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51</cp:revision>
  <dcterms:created xsi:type="dcterms:W3CDTF">2017-07-14T09:59:13Z</dcterms:created>
  <dcterms:modified xsi:type="dcterms:W3CDTF">2018-04-06T14:09:03Z</dcterms:modified>
</cp:coreProperties>
</file>