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8" r:id="rId5"/>
    <p:sldId id="261" r:id="rId6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B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2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E3E05-35A1-472A-88FA-166126D11B9C}" type="datetimeFigureOut">
              <a:rPr lang="pl-PL"/>
              <a:pPr>
                <a:defRPr/>
              </a:pPr>
              <a:t>2018-04-10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9D23D-7AC1-4DFB-B715-AD2670BC327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C9AF6-A1CC-428D-9CCC-B7BCD8779986}" type="datetimeFigureOut">
              <a:rPr lang="pl-PL"/>
              <a:pPr>
                <a:defRPr/>
              </a:pPr>
              <a:t>2018-04-10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4ECBA-213B-4005-878B-A35A467F9FD4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BA0C9-7546-4FD9-93AD-1067CB4BEAD3}" type="datetimeFigureOut">
              <a:rPr lang="pl-PL"/>
              <a:pPr>
                <a:defRPr/>
              </a:pPr>
              <a:t>2018-04-10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91095-229E-478A-8A7B-F9F49F56FF9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D83CD-B0EB-4309-BE57-F13DB8370D57}" type="datetimeFigureOut">
              <a:rPr lang="pl-PL"/>
              <a:pPr>
                <a:defRPr/>
              </a:pPr>
              <a:t>2018-04-10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4B343-28CC-4C42-9E86-48B077547BF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8DF63-BECD-41AA-B11B-A6B3BFEDB102}" type="datetimeFigureOut">
              <a:rPr lang="pl-PL"/>
              <a:pPr>
                <a:defRPr/>
              </a:pPr>
              <a:t>2018-04-10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7229-0EE8-44B6-B06B-0B9F20C9FE8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D2A6E-34CB-48D8-BC53-BF773ED3486B}" type="datetimeFigureOut">
              <a:rPr lang="pl-PL"/>
              <a:pPr>
                <a:defRPr/>
              </a:pPr>
              <a:t>2018-04-10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76722-39C8-4295-91D7-5A0C9835529E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E80D-26A7-48EA-9FD9-15CD6823263E}" type="datetimeFigureOut">
              <a:rPr lang="pl-PL"/>
              <a:pPr>
                <a:defRPr/>
              </a:pPr>
              <a:t>2018-04-10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0983E-DA9D-4792-AD6A-BE9F6FCB9B5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C8756-CC01-4A14-8323-739E31859883}" type="datetimeFigureOut">
              <a:rPr lang="pl-PL"/>
              <a:pPr>
                <a:defRPr/>
              </a:pPr>
              <a:t>2018-04-10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9982E-1AB6-4ACE-B11D-BED5FA276CA3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11F91-D90F-4516-94CA-4C12C865B3A0}" type="datetimeFigureOut">
              <a:rPr lang="pl-PL"/>
              <a:pPr>
                <a:defRPr/>
              </a:pPr>
              <a:t>2018-04-10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69795-D7C7-4A2B-9DA5-2B4439EE744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1B86B-7CCD-4B6E-9F45-08B11D19047E}" type="datetimeFigureOut">
              <a:rPr lang="pl-PL"/>
              <a:pPr>
                <a:defRPr/>
              </a:pPr>
              <a:t>2018-04-10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70E96-02FF-445D-9C2A-BFF73EB932FB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A41A5-A730-4939-8E74-9E93E73A68AC}" type="datetimeFigureOut">
              <a:rPr lang="pl-PL"/>
              <a:pPr>
                <a:defRPr/>
              </a:pPr>
              <a:t>2018-04-10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1AD8E-2A69-40ED-AB04-59975C4DA3E0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AD851C-2C4A-46CA-8A1F-ADFD1EB0C316}" type="datetimeFigureOut">
              <a:rPr lang="pl-PL"/>
              <a:pPr>
                <a:defRPr/>
              </a:pPr>
              <a:t>2018-04-10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06DBF3C-9F9A-416C-85CB-ECDA70AE7E1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odtytuł 2"/>
          <p:cNvSpPr>
            <a:spLocks noGrp="1"/>
          </p:cNvSpPr>
          <p:nvPr>
            <p:ph type="subTitle" idx="1"/>
          </p:nvPr>
        </p:nvSpPr>
        <p:spPr>
          <a:xfrm>
            <a:off x="1524000" y="1558925"/>
            <a:ext cx="9144000" cy="1655763"/>
          </a:xfrm>
        </p:spPr>
        <p:txBody>
          <a:bodyPr/>
          <a:lstStyle/>
          <a:p>
            <a:pPr eaLnBrk="1" hangingPunct="1"/>
            <a:r>
              <a:rPr lang="pl-PL" altLang="pl-PL" sz="6000" baseline="30000" dirty="0" smtClean="0">
                <a:latin typeface="Arial" charset="0"/>
                <a:ea typeface="Fira Sans" pitchFamily="34" charset="0"/>
                <a:cs typeface="Arial" charset="0"/>
              </a:rPr>
              <a:t>PREZENTACJA DLA KLASY 4 SP</a:t>
            </a:r>
          </a:p>
          <a:p>
            <a:pPr eaLnBrk="1" hangingPunct="1"/>
            <a:r>
              <a:rPr lang="pl-PL" altLang="pl-PL" sz="6000" baseline="30000" dirty="0" smtClean="0">
                <a:latin typeface="Arial" charset="0"/>
                <a:ea typeface="Fira Sans" pitchFamily="34" charset="0"/>
                <a:cs typeface="Arial" charset="0"/>
              </a:rPr>
              <a:t>DO LEKCJI 35</a:t>
            </a:r>
          </a:p>
          <a:p>
            <a:pPr eaLnBrk="1" hangingPunct="1"/>
            <a:endParaRPr lang="pl-PL" altLang="pl-PL" sz="6000" baseline="30000" dirty="0" smtClean="0">
              <a:latin typeface="Fira Sans" pitchFamily="34" charset="0"/>
              <a:ea typeface="Fira Sans" pitchFamily="34" charset="0"/>
              <a:cs typeface="Arial" charset="0"/>
            </a:endParaRPr>
          </a:p>
        </p:txBody>
      </p:sp>
      <p:sp>
        <p:nvSpPr>
          <p:cNvPr id="2051" name="Podtytuł 2"/>
          <p:cNvSpPr txBox="1">
            <a:spLocks/>
          </p:cNvSpPr>
          <p:nvPr/>
        </p:nvSpPr>
        <p:spPr bwMode="auto">
          <a:xfrm>
            <a:off x="1676400" y="3700463"/>
            <a:ext cx="9144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altLang="pl-PL" sz="6000" b="1" baseline="30000"/>
              <a:t>UCZYNKI MIŁOSIERDZIA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pl-PL" altLang="pl-PL" sz="2400">
              <a:latin typeface="Calibri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000625" y="2941638"/>
            <a:ext cx="2198688" cy="90487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053" name="Obraz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9213" y="5643563"/>
            <a:ext cx="1933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63" y="-1266825"/>
            <a:ext cx="12252326" cy="95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5305425" y="6103938"/>
            <a:ext cx="1795463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307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75" y="6261100"/>
            <a:ext cx="14446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-554038" y="5272088"/>
            <a:ext cx="13211176" cy="560387"/>
          </a:xfrm>
          <a:prstGeom prst="rect">
            <a:avLst/>
          </a:prstGeom>
          <a:solidFill>
            <a:schemeClr val="accent6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078" name="Podtytuł 2"/>
          <p:cNvSpPr txBox="1">
            <a:spLocks/>
          </p:cNvSpPr>
          <p:nvPr/>
        </p:nvSpPr>
        <p:spPr bwMode="auto">
          <a:xfrm>
            <a:off x="1657350" y="5486400"/>
            <a:ext cx="91440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altLang="pl-PL" sz="6000" b="1" baseline="30000">
                <a:solidFill>
                  <a:schemeClr val="bg1"/>
                </a:solidFill>
              </a:rPr>
              <a:t>UCZYNKI MIŁOSIERDZIA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pl-PL" altLang="pl-PL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4099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142875" y="1033463"/>
            <a:ext cx="5759450" cy="623887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8" name="Prostokąt 7"/>
          <p:cNvSpPr/>
          <p:nvPr/>
        </p:nvSpPr>
        <p:spPr>
          <a:xfrm>
            <a:off x="142875" y="122238"/>
            <a:ext cx="11896725" cy="754062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4103" name="pole tekstowe 16"/>
          <p:cNvSpPr txBox="1">
            <a:spLocks noChangeArrowheads="1"/>
          </p:cNvSpPr>
          <p:nvPr/>
        </p:nvSpPr>
        <p:spPr bwMode="auto">
          <a:xfrm>
            <a:off x="134938" y="122238"/>
            <a:ext cx="11896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4000">
                <a:solidFill>
                  <a:schemeClr val="bg1"/>
                </a:solidFill>
                <a:latin typeface="Georgia" pitchFamily="18" charset="0"/>
              </a:rPr>
              <a:t>Uczynki miłosierne względem ciała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142875" y="1762125"/>
            <a:ext cx="5759450" cy="623888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14" name="Prostokąt 13"/>
          <p:cNvSpPr/>
          <p:nvPr/>
        </p:nvSpPr>
        <p:spPr>
          <a:xfrm>
            <a:off x="134938" y="2508250"/>
            <a:ext cx="5759450" cy="623888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15" name="Prostokąt 14"/>
          <p:cNvSpPr/>
          <p:nvPr/>
        </p:nvSpPr>
        <p:spPr>
          <a:xfrm>
            <a:off x="134938" y="3200400"/>
            <a:ext cx="5759450" cy="623888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16" name="Prostokąt 15"/>
          <p:cNvSpPr/>
          <p:nvPr/>
        </p:nvSpPr>
        <p:spPr>
          <a:xfrm>
            <a:off x="134938" y="3908425"/>
            <a:ext cx="5759450" cy="623888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17" name="Prostokąt 16"/>
          <p:cNvSpPr/>
          <p:nvPr/>
        </p:nvSpPr>
        <p:spPr>
          <a:xfrm>
            <a:off x="134938" y="4616450"/>
            <a:ext cx="5759450" cy="623888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18" name="Prostokąt 17"/>
          <p:cNvSpPr/>
          <p:nvPr/>
        </p:nvSpPr>
        <p:spPr>
          <a:xfrm>
            <a:off x="6280150" y="5303838"/>
            <a:ext cx="5759450" cy="623887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23" name="Prostokąt 22"/>
          <p:cNvSpPr/>
          <p:nvPr/>
        </p:nvSpPr>
        <p:spPr>
          <a:xfrm>
            <a:off x="6272213" y="3892550"/>
            <a:ext cx="5759450" cy="623888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24" name="Prostokąt 23"/>
          <p:cNvSpPr/>
          <p:nvPr/>
        </p:nvSpPr>
        <p:spPr>
          <a:xfrm>
            <a:off x="6280150" y="4605338"/>
            <a:ext cx="5759450" cy="623887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26" name="Prostokąt 25"/>
          <p:cNvSpPr/>
          <p:nvPr/>
        </p:nvSpPr>
        <p:spPr>
          <a:xfrm>
            <a:off x="6272213" y="1033463"/>
            <a:ext cx="5759450" cy="623887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27" name="Prostokąt 26"/>
          <p:cNvSpPr/>
          <p:nvPr/>
        </p:nvSpPr>
        <p:spPr>
          <a:xfrm>
            <a:off x="6272213" y="1762125"/>
            <a:ext cx="5759450" cy="623888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28" name="Prostokąt 27"/>
          <p:cNvSpPr/>
          <p:nvPr/>
        </p:nvSpPr>
        <p:spPr>
          <a:xfrm>
            <a:off x="6264275" y="2508250"/>
            <a:ext cx="5759450" cy="623888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29" name="Prostokąt 28"/>
          <p:cNvSpPr/>
          <p:nvPr/>
        </p:nvSpPr>
        <p:spPr>
          <a:xfrm>
            <a:off x="6264275" y="3200400"/>
            <a:ext cx="5759450" cy="623888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30" name="Prostokąt 29"/>
          <p:cNvSpPr/>
          <p:nvPr/>
        </p:nvSpPr>
        <p:spPr>
          <a:xfrm>
            <a:off x="142875" y="5303838"/>
            <a:ext cx="5759450" cy="623887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31" name="pole tekstowe 16"/>
          <p:cNvSpPr txBox="1">
            <a:spLocks noChangeArrowheads="1"/>
          </p:cNvSpPr>
          <p:nvPr/>
        </p:nvSpPr>
        <p:spPr bwMode="auto">
          <a:xfrm>
            <a:off x="141288" y="1127125"/>
            <a:ext cx="100044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Głodnych nakarmić</a:t>
            </a:r>
          </a:p>
        </p:txBody>
      </p:sp>
      <p:sp>
        <p:nvSpPr>
          <p:cNvPr id="32" name="pole tekstowe 16"/>
          <p:cNvSpPr txBox="1">
            <a:spLocks noChangeArrowheads="1"/>
          </p:cNvSpPr>
          <p:nvPr/>
        </p:nvSpPr>
        <p:spPr bwMode="auto">
          <a:xfrm>
            <a:off x="141288" y="1817688"/>
            <a:ext cx="1000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Spragnionych napoić</a:t>
            </a:r>
          </a:p>
        </p:txBody>
      </p:sp>
      <p:sp>
        <p:nvSpPr>
          <p:cNvPr id="33" name="pole tekstowe 16"/>
          <p:cNvSpPr txBox="1">
            <a:spLocks noChangeArrowheads="1"/>
          </p:cNvSpPr>
          <p:nvPr/>
        </p:nvSpPr>
        <p:spPr bwMode="auto">
          <a:xfrm>
            <a:off x="128588" y="2578100"/>
            <a:ext cx="1000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Nagich przyodziać</a:t>
            </a:r>
          </a:p>
        </p:txBody>
      </p:sp>
      <p:sp>
        <p:nvSpPr>
          <p:cNvPr id="34" name="pole tekstowe 16"/>
          <p:cNvSpPr txBox="1">
            <a:spLocks noChangeArrowheads="1"/>
          </p:cNvSpPr>
          <p:nvPr/>
        </p:nvSpPr>
        <p:spPr bwMode="auto">
          <a:xfrm>
            <a:off x="128588" y="3262313"/>
            <a:ext cx="1000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Podróżnych w dom przyjąć</a:t>
            </a:r>
          </a:p>
        </p:txBody>
      </p:sp>
      <p:sp>
        <p:nvSpPr>
          <p:cNvPr id="35" name="pole tekstowe 16"/>
          <p:cNvSpPr txBox="1">
            <a:spLocks noChangeArrowheads="1"/>
          </p:cNvSpPr>
          <p:nvPr/>
        </p:nvSpPr>
        <p:spPr bwMode="auto">
          <a:xfrm>
            <a:off x="128588" y="3987800"/>
            <a:ext cx="1000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Więźniów pocieszać</a:t>
            </a:r>
          </a:p>
        </p:txBody>
      </p:sp>
      <p:sp>
        <p:nvSpPr>
          <p:cNvPr id="36" name="pole tekstowe 16"/>
          <p:cNvSpPr txBox="1">
            <a:spLocks noChangeArrowheads="1"/>
          </p:cNvSpPr>
          <p:nvPr/>
        </p:nvSpPr>
        <p:spPr bwMode="auto">
          <a:xfrm>
            <a:off x="128588" y="4686300"/>
            <a:ext cx="100044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Chorych nawiedzać</a:t>
            </a:r>
          </a:p>
        </p:txBody>
      </p:sp>
      <p:sp>
        <p:nvSpPr>
          <p:cNvPr id="37" name="pole tekstowe 16"/>
          <p:cNvSpPr txBox="1">
            <a:spLocks noChangeArrowheads="1"/>
          </p:cNvSpPr>
          <p:nvPr/>
        </p:nvSpPr>
        <p:spPr bwMode="auto">
          <a:xfrm>
            <a:off x="128588" y="5375275"/>
            <a:ext cx="1000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Umarłych pogrzebać</a:t>
            </a:r>
          </a:p>
        </p:txBody>
      </p:sp>
      <p:sp>
        <p:nvSpPr>
          <p:cNvPr id="38" name="pole tekstowe 16"/>
          <p:cNvSpPr txBox="1">
            <a:spLocks noChangeArrowheads="1"/>
          </p:cNvSpPr>
          <p:nvPr/>
        </p:nvSpPr>
        <p:spPr bwMode="auto">
          <a:xfrm>
            <a:off x="6229350" y="987425"/>
            <a:ext cx="5778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Podzielenie się śniadaniem z kolegą, podanie jedzenia głodnemu na ulicy</a:t>
            </a:r>
          </a:p>
        </p:txBody>
      </p:sp>
      <p:sp>
        <p:nvSpPr>
          <p:cNvPr id="40" name="pole tekstowe 16"/>
          <p:cNvSpPr txBox="1">
            <a:spLocks noChangeArrowheads="1"/>
          </p:cNvSpPr>
          <p:nvPr/>
        </p:nvSpPr>
        <p:spPr bwMode="auto">
          <a:xfrm>
            <a:off x="6208713" y="2611438"/>
            <a:ext cx="100393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Oddanie ubogim ubrań, np. przez Caritas</a:t>
            </a:r>
          </a:p>
          <a:p>
            <a:pPr eaLnBrk="1" hangingPunct="1"/>
            <a:endParaRPr lang="pl-PL" altLang="pl-PL" sz="20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1" name="pole tekstowe 16"/>
          <p:cNvSpPr txBox="1">
            <a:spLocks noChangeArrowheads="1"/>
          </p:cNvSpPr>
          <p:nvPr/>
        </p:nvSpPr>
        <p:spPr bwMode="auto">
          <a:xfrm>
            <a:off x="6208713" y="3294063"/>
            <a:ext cx="1000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Pamiętanie o gościnności</a:t>
            </a:r>
          </a:p>
        </p:txBody>
      </p:sp>
      <p:sp>
        <p:nvSpPr>
          <p:cNvPr id="42" name="pole tekstowe 16"/>
          <p:cNvSpPr txBox="1">
            <a:spLocks noChangeArrowheads="1"/>
          </p:cNvSpPr>
          <p:nvPr/>
        </p:nvSpPr>
        <p:spPr bwMode="auto">
          <a:xfrm>
            <a:off x="6245225" y="3962400"/>
            <a:ext cx="10002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Przygotowanie kartek lub paczek świątecznych</a:t>
            </a:r>
          </a:p>
        </p:txBody>
      </p:sp>
      <p:sp>
        <p:nvSpPr>
          <p:cNvPr id="43" name="pole tekstowe 16"/>
          <p:cNvSpPr txBox="1">
            <a:spLocks noChangeArrowheads="1"/>
          </p:cNvSpPr>
          <p:nvPr/>
        </p:nvSpPr>
        <p:spPr bwMode="auto">
          <a:xfrm>
            <a:off x="6264275" y="4575175"/>
            <a:ext cx="10002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Pomoc w odrobieniu lekcji chorej koleżance, </a:t>
            </a:r>
          </a:p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odwiedziny chorych w szpitalu</a:t>
            </a:r>
          </a:p>
        </p:txBody>
      </p:sp>
      <p:sp>
        <p:nvSpPr>
          <p:cNvPr id="44" name="pole tekstowe 16"/>
          <p:cNvSpPr txBox="1">
            <a:spLocks noChangeArrowheads="1"/>
          </p:cNvSpPr>
          <p:nvPr/>
        </p:nvSpPr>
        <p:spPr bwMode="auto">
          <a:xfrm>
            <a:off x="6324600" y="5411788"/>
            <a:ext cx="10002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Uczestnictwo w uroczystościach pogrzebowych</a:t>
            </a:r>
          </a:p>
        </p:txBody>
      </p:sp>
      <p:sp>
        <p:nvSpPr>
          <p:cNvPr id="45" name="pole tekstowe 16"/>
          <p:cNvSpPr txBox="1">
            <a:spLocks noChangeArrowheads="1"/>
          </p:cNvSpPr>
          <p:nvPr/>
        </p:nvSpPr>
        <p:spPr bwMode="auto">
          <a:xfrm>
            <a:off x="6227763" y="1730375"/>
            <a:ext cx="5743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Poczęstowanie spragnionej osoby wodą w upalny dzień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5123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142875" y="1033463"/>
            <a:ext cx="5759450" cy="623887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8" name="Prostokąt 7"/>
          <p:cNvSpPr/>
          <p:nvPr/>
        </p:nvSpPr>
        <p:spPr>
          <a:xfrm>
            <a:off x="142875" y="122238"/>
            <a:ext cx="11896725" cy="754062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5127" name="pole tekstowe 16"/>
          <p:cNvSpPr txBox="1">
            <a:spLocks noChangeArrowheads="1"/>
          </p:cNvSpPr>
          <p:nvPr/>
        </p:nvSpPr>
        <p:spPr bwMode="auto">
          <a:xfrm>
            <a:off x="134938" y="122238"/>
            <a:ext cx="11896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4000">
                <a:solidFill>
                  <a:schemeClr val="bg1"/>
                </a:solidFill>
                <a:latin typeface="Georgia" pitchFamily="18" charset="0"/>
              </a:rPr>
              <a:t>Uczynki miłosierne względem duszy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142875" y="1762125"/>
            <a:ext cx="5759450" cy="623888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14" name="Prostokąt 13"/>
          <p:cNvSpPr/>
          <p:nvPr/>
        </p:nvSpPr>
        <p:spPr>
          <a:xfrm>
            <a:off x="134938" y="2508250"/>
            <a:ext cx="5759450" cy="623888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15" name="Prostokąt 14"/>
          <p:cNvSpPr/>
          <p:nvPr/>
        </p:nvSpPr>
        <p:spPr>
          <a:xfrm>
            <a:off x="134938" y="3200400"/>
            <a:ext cx="5759450" cy="623888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16" name="Prostokąt 15"/>
          <p:cNvSpPr/>
          <p:nvPr/>
        </p:nvSpPr>
        <p:spPr>
          <a:xfrm>
            <a:off x="134938" y="3908425"/>
            <a:ext cx="5759450" cy="623888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17" name="Prostokąt 16"/>
          <p:cNvSpPr/>
          <p:nvPr/>
        </p:nvSpPr>
        <p:spPr>
          <a:xfrm>
            <a:off x="134938" y="4616450"/>
            <a:ext cx="5759450" cy="623888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18" name="Prostokąt 17"/>
          <p:cNvSpPr/>
          <p:nvPr/>
        </p:nvSpPr>
        <p:spPr>
          <a:xfrm>
            <a:off x="6280150" y="5303838"/>
            <a:ext cx="5759450" cy="623887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23" name="Prostokąt 22"/>
          <p:cNvSpPr/>
          <p:nvPr/>
        </p:nvSpPr>
        <p:spPr>
          <a:xfrm>
            <a:off x="6272213" y="3892550"/>
            <a:ext cx="5759450" cy="623888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24" name="Prostokąt 23"/>
          <p:cNvSpPr/>
          <p:nvPr/>
        </p:nvSpPr>
        <p:spPr>
          <a:xfrm>
            <a:off x="6280150" y="4605338"/>
            <a:ext cx="5759450" cy="623887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26" name="Prostokąt 25"/>
          <p:cNvSpPr/>
          <p:nvPr/>
        </p:nvSpPr>
        <p:spPr>
          <a:xfrm>
            <a:off x="6272213" y="1033463"/>
            <a:ext cx="5759450" cy="623887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27" name="Prostokąt 26"/>
          <p:cNvSpPr/>
          <p:nvPr/>
        </p:nvSpPr>
        <p:spPr>
          <a:xfrm>
            <a:off x="6272213" y="1762125"/>
            <a:ext cx="5759450" cy="623888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28" name="Prostokąt 27"/>
          <p:cNvSpPr/>
          <p:nvPr/>
        </p:nvSpPr>
        <p:spPr>
          <a:xfrm>
            <a:off x="6264275" y="2508250"/>
            <a:ext cx="5759450" cy="623888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29" name="Prostokąt 28"/>
          <p:cNvSpPr/>
          <p:nvPr/>
        </p:nvSpPr>
        <p:spPr>
          <a:xfrm>
            <a:off x="6264275" y="3200400"/>
            <a:ext cx="5759450" cy="623888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30" name="Prostokąt 29"/>
          <p:cNvSpPr/>
          <p:nvPr/>
        </p:nvSpPr>
        <p:spPr>
          <a:xfrm>
            <a:off x="142875" y="5303838"/>
            <a:ext cx="5759450" cy="623887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31" name="pole tekstowe 16"/>
          <p:cNvSpPr txBox="1">
            <a:spLocks noChangeArrowheads="1"/>
          </p:cNvSpPr>
          <p:nvPr/>
        </p:nvSpPr>
        <p:spPr bwMode="auto">
          <a:xfrm>
            <a:off x="141288" y="1127125"/>
            <a:ext cx="100044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Grzeszących upominać</a:t>
            </a:r>
          </a:p>
        </p:txBody>
      </p:sp>
      <p:sp>
        <p:nvSpPr>
          <p:cNvPr id="32" name="pole tekstowe 16"/>
          <p:cNvSpPr txBox="1">
            <a:spLocks noChangeArrowheads="1"/>
          </p:cNvSpPr>
          <p:nvPr/>
        </p:nvSpPr>
        <p:spPr bwMode="auto">
          <a:xfrm>
            <a:off x="128588" y="1878013"/>
            <a:ext cx="1000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Nieumiejętnych pouczać</a:t>
            </a:r>
          </a:p>
        </p:txBody>
      </p:sp>
      <p:sp>
        <p:nvSpPr>
          <p:cNvPr id="33" name="pole tekstowe 16"/>
          <p:cNvSpPr txBox="1">
            <a:spLocks noChangeArrowheads="1"/>
          </p:cNvSpPr>
          <p:nvPr/>
        </p:nvSpPr>
        <p:spPr bwMode="auto">
          <a:xfrm>
            <a:off x="128588" y="2597150"/>
            <a:ext cx="1000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Wątpiącym dobrze radzić</a:t>
            </a:r>
          </a:p>
        </p:txBody>
      </p:sp>
      <p:sp>
        <p:nvSpPr>
          <p:cNvPr id="34" name="pole tekstowe 16"/>
          <p:cNvSpPr txBox="1">
            <a:spLocks noChangeArrowheads="1"/>
          </p:cNvSpPr>
          <p:nvPr/>
        </p:nvSpPr>
        <p:spPr bwMode="auto">
          <a:xfrm>
            <a:off x="141288" y="3297238"/>
            <a:ext cx="1000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Strapionych pocieszać</a:t>
            </a:r>
          </a:p>
        </p:txBody>
      </p:sp>
      <p:sp>
        <p:nvSpPr>
          <p:cNvPr id="35" name="pole tekstowe 16"/>
          <p:cNvSpPr txBox="1">
            <a:spLocks noChangeArrowheads="1"/>
          </p:cNvSpPr>
          <p:nvPr/>
        </p:nvSpPr>
        <p:spPr bwMode="auto">
          <a:xfrm>
            <a:off x="128588" y="3987800"/>
            <a:ext cx="1000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Krzywdy cierpliwie znosić</a:t>
            </a:r>
          </a:p>
        </p:txBody>
      </p:sp>
      <p:sp>
        <p:nvSpPr>
          <p:cNvPr id="36" name="pole tekstowe 16"/>
          <p:cNvSpPr txBox="1">
            <a:spLocks noChangeArrowheads="1"/>
          </p:cNvSpPr>
          <p:nvPr/>
        </p:nvSpPr>
        <p:spPr bwMode="auto">
          <a:xfrm>
            <a:off x="120650" y="4705350"/>
            <a:ext cx="1000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Urazy chętnie darować</a:t>
            </a:r>
          </a:p>
        </p:txBody>
      </p:sp>
      <p:sp>
        <p:nvSpPr>
          <p:cNvPr id="37" name="pole tekstowe 16"/>
          <p:cNvSpPr txBox="1">
            <a:spLocks noChangeArrowheads="1"/>
          </p:cNvSpPr>
          <p:nvPr/>
        </p:nvSpPr>
        <p:spPr bwMode="auto">
          <a:xfrm>
            <a:off x="120650" y="5373688"/>
            <a:ext cx="1000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Modlić się za żywych i umarłych</a:t>
            </a:r>
          </a:p>
        </p:txBody>
      </p:sp>
      <p:sp>
        <p:nvSpPr>
          <p:cNvPr id="38" name="pole tekstowe 16"/>
          <p:cNvSpPr txBox="1">
            <a:spLocks noChangeArrowheads="1"/>
          </p:cNvSpPr>
          <p:nvPr/>
        </p:nvSpPr>
        <p:spPr bwMode="auto">
          <a:xfrm>
            <a:off x="6229350" y="987425"/>
            <a:ext cx="5778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Dyskretne zwrócenie uwagi osobie popełniającej zło, zachęcenie do skorzystania ze spowiedzi</a:t>
            </a:r>
          </a:p>
        </p:txBody>
      </p:sp>
      <p:sp>
        <p:nvSpPr>
          <p:cNvPr id="40" name="pole tekstowe 16"/>
          <p:cNvSpPr txBox="1">
            <a:spLocks noChangeArrowheads="1"/>
          </p:cNvSpPr>
          <p:nvPr/>
        </p:nvSpPr>
        <p:spPr bwMode="auto">
          <a:xfrm>
            <a:off x="6227763" y="2459038"/>
            <a:ext cx="100393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Pamiętanie w modlitwie o osobach tracących wiarę</a:t>
            </a:r>
          </a:p>
          <a:p>
            <a:pPr eaLnBrk="1" hangingPunct="1"/>
            <a:endParaRPr lang="pl-PL" altLang="pl-PL" sz="2000">
              <a:solidFill>
                <a:schemeClr val="bg1"/>
              </a:solidFill>
              <a:latin typeface="Georgia" pitchFamily="18" charset="0"/>
            </a:endParaRPr>
          </a:p>
          <a:p>
            <a:pPr eaLnBrk="1" hangingPunct="1"/>
            <a:endParaRPr lang="pl-PL" altLang="pl-PL" sz="20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1" name="pole tekstowe 16"/>
          <p:cNvSpPr txBox="1">
            <a:spLocks noChangeArrowheads="1"/>
          </p:cNvSpPr>
          <p:nvPr/>
        </p:nvSpPr>
        <p:spPr bwMode="auto">
          <a:xfrm>
            <a:off x="6264275" y="3159125"/>
            <a:ext cx="10002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Zauważanie i pocieszanie osób smutnych, </a:t>
            </a:r>
          </a:p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zmartwionych, zapłakanych</a:t>
            </a:r>
          </a:p>
        </p:txBody>
      </p:sp>
      <p:sp>
        <p:nvSpPr>
          <p:cNvPr id="42" name="pole tekstowe 16"/>
          <p:cNvSpPr txBox="1">
            <a:spLocks noChangeArrowheads="1"/>
          </p:cNvSpPr>
          <p:nvPr/>
        </p:nvSpPr>
        <p:spPr bwMode="auto">
          <a:xfrm>
            <a:off x="6227763" y="3878263"/>
            <a:ext cx="10002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Przyjmowanie krzywd z pokorą i cierpliwością, </a:t>
            </a:r>
          </a:p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bez chęci zemsty</a:t>
            </a:r>
          </a:p>
        </p:txBody>
      </p:sp>
      <p:sp>
        <p:nvSpPr>
          <p:cNvPr id="43" name="pole tekstowe 16"/>
          <p:cNvSpPr txBox="1">
            <a:spLocks noChangeArrowheads="1"/>
          </p:cNvSpPr>
          <p:nvPr/>
        </p:nvSpPr>
        <p:spPr bwMode="auto">
          <a:xfrm>
            <a:off x="6227763" y="4557713"/>
            <a:ext cx="10002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Wychodzenie pierwszym z wyciągniętą ręką </a:t>
            </a:r>
          </a:p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do przebaczenia</a:t>
            </a:r>
          </a:p>
        </p:txBody>
      </p:sp>
      <p:sp>
        <p:nvSpPr>
          <p:cNvPr id="44" name="pole tekstowe 16"/>
          <p:cNvSpPr txBox="1">
            <a:spLocks noChangeArrowheads="1"/>
          </p:cNvSpPr>
          <p:nvPr/>
        </p:nvSpPr>
        <p:spPr bwMode="auto">
          <a:xfrm>
            <a:off x="6264275" y="5226050"/>
            <a:ext cx="5743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Pamiętanie o codziennej modlitwie za zmarłych, ofiarowanie odpustów i Mszy Świętej</a:t>
            </a:r>
          </a:p>
        </p:txBody>
      </p:sp>
      <p:sp>
        <p:nvSpPr>
          <p:cNvPr id="45" name="pole tekstowe 16"/>
          <p:cNvSpPr txBox="1">
            <a:spLocks noChangeArrowheads="1"/>
          </p:cNvSpPr>
          <p:nvPr/>
        </p:nvSpPr>
        <p:spPr bwMode="auto">
          <a:xfrm>
            <a:off x="6246813" y="1846263"/>
            <a:ext cx="5743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Wyjaśnianie niezrozumiałych zadań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6147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6149" name="pole tekstowe 6"/>
          <p:cNvSpPr txBox="1">
            <a:spLocks noChangeArrowheads="1"/>
          </p:cNvSpPr>
          <p:nvPr/>
        </p:nvSpPr>
        <p:spPr bwMode="auto">
          <a:xfrm>
            <a:off x="631825" y="677863"/>
            <a:ext cx="10895013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4000" b="1" baseline="30000"/>
              <a:t>BIBLIOGRAFIA</a:t>
            </a:r>
          </a:p>
          <a:p>
            <a:pPr eaLnBrk="1" hangingPunct="1"/>
            <a:endParaRPr lang="pl-PL" altLang="pl-PL" sz="3600" baseline="30000"/>
          </a:p>
          <a:p>
            <a:pPr eaLnBrk="1" hangingPunct="1"/>
            <a:r>
              <a:rPr lang="pl-PL" altLang="pl-PL" sz="3200" i="1" baseline="30000"/>
              <a:t>Jestem chrześcijaninem. Podręcznik dla klasy czwartej szkoły podstawowej,</a:t>
            </a:r>
            <a:r>
              <a:rPr lang="pl-PL" altLang="pl-PL" sz="3200" baseline="30000"/>
              <a:t> red. ks. prof. J. Szpet, D. Jackowiak. Wydawnictwo Święty Wojciech, Poznań 2011, s. 104-105.</a:t>
            </a:r>
          </a:p>
          <a:p>
            <a:pPr eaLnBrk="1" hangingPunct="1"/>
            <a:endParaRPr lang="pl-PL" altLang="pl-PL" sz="3200" baseline="30000"/>
          </a:p>
          <a:p>
            <a:pPr eaLnBrk="1" hangingPunct="1"/>
            <a:r>
              <a:rPr lang="pl-PL" altLang="pl-PL" sz="3200" i="1" baseline="30000"/>
              <a:t>Jestem chrześcijaninem. Poradnik metodyczny. Czwarta klasa szkoły podstawowej,</a:t>
            </a:r>
            <a:br>
              <a:rPr lang="pl-PL" altLang="pl-PL" sz="3200" i="1" baseline="30000"/>
            </a:br>
            <a:r>
              <a:rPr lang="pl-PL" altLang="pl-PL" sz="3200" baseline="30000"/>
              <a:t>red. ks. prof. J. Szpet, D. Jackowiak. Wydawnictwo Święty Wojciech, Poznań 2011, </a:t>
            </a:r>
          </a:p>
          <a:p>
            <a:pPr eaLnBrk="1" hangingPunct="1"/>
            <a:r>
              <a:rPr lang="pl-PL" altLang="pl-PL" sz="3200" baseline="30000"/>
              <a:t>s. 140-144.</a:t>
            </a:r>
          </a:p>
          <a:p>
            <a:pPr eaLnBrk="1" hangingPunct="1"/>
            <a:endParaRPr lang="pl-PL" altLang="pl-PL" sz="4000" baseline="30000"/>
          </a:p>
          <a:p>
            <a:pPr eaLnBrk="1" hangingPunct="1"/>
            <a:r>
              <a:rPr lang="pl-PL" altLang="pl-PL" sz="4000" b="1" baseline="30000"/>
              <a:t>FOTOGRAFIE</a:t>
            </a:r>
          </a:p>
          <a:p>
            <a:pPr eaLnBrk="1" hangingPunct="1"/>
            <a:endParaRPr lang="pl-PL" altLang="pl-PL" sz="3200" baseline="30000"/>
          </a:p>
          <a:p>
            <a:pPr eaLnBrk="1" hangingPunct="1"/>
            <a:r>
              <a:rPr lang="pl-PL" altLang="pl-PL" sz="3200" baseline="30000"/>
              <a:t>pixabay.com</a:t>
            </a:r>
          </a:p>
          <a:p>
            <a:pPr eaLnBrk="1" hangingPunct="1"/>
            <a:r>
              <a:rPr lang="pl-PL" altLang="pl-PL">
                <a:latin typeface="Calibri" pitchFamily="34" charset="0"/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216</Words>
  <Application>Microsoft Office PowerPoint</Application>
  <PresentationFormat>Niestandardowy</PresentationFormat>
  <Paragraphs>52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Arial</vt:lpstr>
      <vt:lpstr>Calibri Light</vt:lpstr>
      <vt:lpstr>Calibri</vt:lpstr>
      <vt:lpstr>Fira Sans</vt:lpstr>
      <vt:lpstr>Georgia</vt:lpstr>
      <vt:lpstr>Motyw pakietu Office</vt:lpstr>
      <vt:lpstr>Slajd 1</vt:lpstr>
      <vt:lpstr>Slajd 2</vt:lpstr>
      <vt:lpstr>Slajd 3</vt:lpstr>
      <vt:lpstr>Slajd 4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50</cp:revision>
  <dcterms:created xsi:type="dcterms:W3CDTF">2017-07-14T09:59:13Z</dcterms:created>
  <dcterms:modified xsi:type="dcterms:W3CDTF">2018-04-10T13:29:41Z</dcterms:modified>
</cp:coreProperties>
</file>