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8" r:id="rId4"/>
    <p:sldId id="263" r:id="rId5"/>
    <p:sldId id="261" r:id="rId6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Styl pośredni 4 — Ak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-42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12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009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CHRYSTUS</a:t>
            </a:r>
            <a:r>
              <a:rPr lang="pl-PL" sz="6000" b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NAS UŚWIĘCA</a:t>
            </a:r>
          </a:p>
          <a:p>
            <a:pPr>
              <a:lnSpc>
                <a:spcPct val="100000"/>
              </a:lnSpc>
            </a:pPr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PRZEZ SAKRAMENTY </a:t>
            </a:r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obrane\good-friday-17342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95850" y="-2348317"/>
            <a:ext cx="14597063" cy="1094898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8" name="Prostokąt 7"/>
          <p:cNvSpPr/>
          <p:nvPr/>
        </p:nvSpPr>
        <p:spPr>
          <a:xfrm>
            <a:off x="0" y="4405746"/>
            <a:ext cx="12192000" cy="149629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4671753"/>
            <a:ext cx="12192000" cy="12801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dirty="0"/>
          </a:p>
        </p:txBody>
      </p:sp>
      <p:sp>
        <p:nvSpPr>
          <p:cNvPr id="7" name="pole tekstowe 6"/>
          <p:cNvSpPr txBox="1"/>
          <p:nvPr/>
        </p:nvSpPr>
        <p:spPr>
          <a:xfrm>
            <a:off x="1" y="4472248"/>
            <a:ext cx="121919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CHRYSTUS NAS UŚWIĘCA</a:t>
            </a:r>
          </a:p>
          <a:p>
            <a:pPr algn="ctr"/>
            <a:r>
              <a:rPr lang="pl-PL" sz="4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PRZEZ SAKRAMENTY</a:t>
            </a:r>
            <a:endParaRPr lang="pl-PL" sz="4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D:\Pobrane\cross-6343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895850" cy="735330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49" name="Prostokąt 48"/>
          <p:cNvSpPr/>
          <p:nvPr/>
        </p:nvSpPr>
        <p:spPr>
          <a:xfrm>
            <a:off x="5237018" y="980901"/>
            <a:ext cx="6583680" cy="4339243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8" name="pole tekstowe 47"/>
          <p:cNvSpPr txBox="1"/>
          <p:nvPr/>
        </p:nvSpPr>
        <p:spPr>
          <a:xfrm>
            <a:off x="5436524" y="1213660"/>
            <a:ext cx="6400800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 smtClean="0">
                <a:solidFill>
                  <a:schemeClr val="bg1"/>
                </a:solidFill>
                <a:latin typeface="Georgia" pitchFamily="18" charset="0"/>
              </a:rPr>
              <a:t>„… z Jego przebitego boku wypłynęła krew </a:t>
            </a:r>
          </a:p>
          <a:p>
            <a:r>
              <a:rPr lang="pl-PL" sz="4400" dirty="0" smtClean="0">
                <a:solidFill>
                  <a:schemeClr val="bg1"/>
                </a:solidFill>
                <a:latin typeface="Georgia" pitchFamily="18" charset="0"/>
              </a:rPr>
              <a:t>i woda, i tam wzięły początek sakramenty Kościoła…” </a:t>
            </a:r>
            <a:r>
              <a:rPr lang="pl-PL" sz="2800" i="1" dirty="0" smtClean="0">
                <a:solidFill>
                  <a:schemeClr val="bg1"/>
                </a:solidFill>
                <a:latin typeface="Georgia" pitchFamily="18" charset="0"/>
              </a:rPr>
              <a:t>Prefacja </a:t>
            </a:r>
          </a:p>
          <a:p>
            <a:r>
              <a:rPr lang="pl-PL" sz="2800" i="1" dirty="0" smtClean="0">
                <a:solidFill>
                  <a:schemeClr val="bg1"/>
                </a:solidFill>
                <a:latin typeface="Georgia" pitchFamily="18" charset="0"/>
              </a:rPr>
              <a:t>o Najświętszym Sercu Pana Jezusa</a:t>
            </a:r>
            <a:endParaRPr lang="pl-PL" sz="2800" i="1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68700928"/>
              </p:ext>
            </p:extLst>
          </p:nvPr>
        </p:nvGraphicFramePr>
        <p:xfrm>
          <a:off x="349135" y="266010"/>
          <a:ext cx="11571315" cy="5738918"/>
        </p:xfrm>
        <a:graphic>
          <a:graphicData uri="http://schemas.openxmlformats.org/drawingml/2006/table">
            <a:tbl>
              <a:tblPr firstRow="1" bandRow="1">
                <a:solidFill>
                  <a:srgbClr val="773884">
                    <a:alpha val="43137"/>
                  </a:srgbClr>
                </a:solidFill>
                <a:tableStyleId>{5C22544A-7EE6-4342-B048-85BDC9FD1C3A}</a:tableStyleId>
              </a:tblPr>
              <a:tblGrid>
                <a:gridCol w="3374726"/>
                <a:gridCol w="3697356"/>
                <a:gridCol w="4499233"/>
              </a:tblGrid>
              <a:tr h="438749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Georgia" pitchFamily="18" charset="0"/>
                          <a:cs typeface="Arial" pitchFamily="34" charset="0"/>
                        </a:rPr>
                        <a:t>SAKRAMENT</a:t>
                      </a:r>
                      <a:endParaRPr lang="pl-PL" dirty="0">
                        <a:latin typeface="Georg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Georgia" pitchFamily="18" charset="0"/>
                          <a:cs typeface="Arial" pitchFamily="34" charset="0"/>
                        </a:rPr>
                        <a:t>MATERIA SAKRAMENTU</a:t>
                      </a:r>
                      <a:endParaRPr lang="pl-PL" dirty="0">
                        <a:latin typeface="Georg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Georgia" pitchFamily="18" charset="0"/>
                          <a:cs typeface="Arial" pitchFamily="34" charset="0"/>
                        </a:rPr>
                        <a:t>FORMA SAKRAMENTU</a:t>
                      </a:r>
                      <a:endParaRPr lang="pl-PL" dirty="0">
                        <a:latin typeface="Georg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  <a:tr h="881209">
                <a:tc>
                  <a:txBody>
                    <a:bodyPr/>
                    <a:lstStyle/>
                    <a:p>
                      <a:r>
                        <a:rPr lang="pl-PL" dirty="0" smtClean="0">
                          <a:solidFill>
                            <a:schemeClr val="bg1"/>
                          </a:solidFill>
                          <a:latin typeface="Georgia" pitchFamily="18" charset="0"/>
                        </a:rPr>
                        <a:t>CHRZEST ŚWIĘTY</a:t>
                      </a:r>
                      <a:endParaRPr lang="pl-PL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dirty="0" smtClean="0">
                          <a:solidFill>
                            <a:schemeClr val="bg1"/>
                          </a:solidFill>
                          <a:latin typeface="Georgia" pitchFamily="18" charset="0"/>
                        </a:rPr>
                        <a:t>woda święcona</a:t>
                      </a:r>
                      <a:endParaRPr lang="pl-PL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dirty="0" smtClean="0">
                          <a:solidFill>
                            <a:schemeClr val="bg1"/>
                          </a:solidFill>
                          <a:latin typeface="Georgia" pitchFamily="18" charset="0"/>
                        </a:rPr>
                        <a:t>Polanie głowy wodą z równoczesnym wezwaniem Trójcy Świętej.</a:t>
                      </a:r>
                      <a:endParaRPr lang="pl-PL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</a:tr>
              <a:tr h="1145571">
                <a:tc>
                  <a:txBody>
                    <a:bodyPr/>
                    <a:lstStyle/>
                    <a:p>
                      <a:r>
                        <a:rPr lang="pl-PL" dirty="0" smtClean="0">
                          <a:solidFill>
                            <a:schemeClr val="bg1"/>
                          </a:solidFill>
                          <a:latin typeface="Georgia" pitchFamily="18" charset="0"/>
                        </a:rPr>
                        <a:t>BIERZMOWANIE</a:t>
                      </a:r>
                      <a:endParaRPr lang="pl-PL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dirty="0" smtClean="0">
                          <a:solidFill>
                            <a:schemeClr val="bg1"/>
                          </a:solidFill>
                          <a:latin typeface="Georgia" pitchFamily="18" charset="0"/>
                        </a:rPr>
                        <a:t>olej (krzyżmo)</a:t>
                      </a:r>
                      <a:endParaRPr lang="pl-PL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dirty="0" smtClean="0">
                          <a:solidFill>
                            <a:schemeClr val="bg1"/>
                          </a:solidFill>
                          <a:latin typeface="Georgia" pitchFamily="18" charset="0"/>
                        </a:rPr>
                        <a:t>Namaszczenie krzyżmem na czole wraz </a:t>
                      </a:r>
                      <a:br>
                        <a:rPr lang="pl-PL" dirty="0" smtClean="0">
                          <a:solidFill>
                            <a:schemeClr val="bg1"/>
                          </a:solidFill>
                          <a:latin typeface="Georgia" pitchFamily="18" charset="0"/>
                        </a:rPr>
                      </a:br>
                      <a:r>
                        <a:rPr lang="pl-PL" dirty="0" smtClean="0">
                          <a:solidFill>
                            <a:schemeClr val="bg1"/>
                          </a:solidFill>
                          <a:latin typeface="Georgia" pitchFamily="18" charset="0"/>
                        </a:rPr>
                        <a:t>z nałożeniem rąk i wypowiedzeniem słów: „Przyjmij znamię daru Ducha Świętego”.</a:t>
                      </a:r>
                      <a:endParaRPr lang="pl-PL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</a:tr>
              <a:tr h="616846">
                <a:tc>
                  <a:txBody>
                    <a:bodyPr/>
                    <a:lstStyle/>
                    <a:p>
                      <a:r>
                        <a:rPr lang="pl-PL" dirty="0" smtClean="0">
                          <a:solidFill>
                            <a:schemeClr val="bg1"/>
                          </a:solidFill>
                          <a:latin typeface="Georgia" pitchFamily="18" charset="0"/>
                        </a:rPr>
                        <a:t>EUCHARYSTIA</a:t>
                      </a:r>
                      <a:endParaRPr lang="pl-PL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dirty="0" smtClean="0">
                          <a:solidFill>
                            <a:schemeClr val="bg1"/>
                          </a:solidFill>
                          <a:latin typeface="Georgia" pitchFamily="18" charset="0"/>
                        </a:rPr>
                        <a:t>c</a:t>
                      </a:r>
                      <a:r>
                        <a:rPr lang="pl-PL" smtClean="0">
                          <a:solidFill>
                            <a:schemeClr val="bg1"/>
                          </a:solidFill>
                          <a:latin typeface="Georgia" pitchFamily="18" charset="0"/>
                        </a:rPr>
                        <a:t>hleb </a:t>
                      </a:r>
                      <a:r>
                        <a:rPr lang="pl-PL" dirty="0" smtClean="0">
                          <a:solidFill>
                            <a:schemeClr val="bg1"/>
                          </a:solidFill>
                          <a:latin typeface="Georgia" pitchFamily="18" charset="0"/>
                        </a:rPr>
                        <a:t>i wino</a:t>
                      </a:r>
                      <a:endParaRPr lang="pl-PL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dirty="0" smtClean="0">
                          <a:solidFill>
                            <a:schemeClr val="bg1"/>
                          </a:solidFill>
                          <a:latin typeface="Georgia" pitchFamily="18" charset="0"/>
                        </a:rPr>
                        <a:t>Wypowiedzenie przez kapłana słów</a:t>
                      </a:r>
                      <a:r>
                        <a:rPr lang="pl-PL" baseline="0" dirty="0" smtClean="0">
                          <a:solidFill>
                            <a:schemeClr val="bg1"/>
                          </a:solidFill>
                          <a:latin typeface="Georgia" pitchFamily="18" charset="0"/>
                        </a:rPr>
                        <a:t> </a:t>
                      </a:r>
                      <a:r>
                        <a:rPr lang="pl-PL" dirty="0" smtClean="0">
                          <a:solidFill>
                            <a:schemeClr val="bg1"/>
                          </a:solidFill>
                          <a:latin typeface="Georgia" pitchFamily="18" charset="0"/>
                        </a:rPr>
                        <a:t>Chrystusa (moment przeistoczenia)</a:t>
                      </a:r>
                      <a:endParaRPr lang="pl-PL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</a:tr>
              <a:tr h="881209">
                <a:tc>
                  <a:txBody>
                    <a:bodyPr/>
                    <a:lstStyle/>
                    <a:p>
                      <a:r>
                        <a:rPr lang="pl-PL" dirty="0" smtClean="0">
                          <a:solidFill>
                            <a:schemeClr val="bg1"/>
                          </a:solidFill>
                          <a:latin typeface="Georgia" pitchFamily="18" charset="0"/>
                        </a:rPr>
                        <a:t>POKUTA</a:t>
                      </a:r>
                      <a:endParaRPr lang="pl-PL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dirty="0" smtClean="0">
                          <a:solidFill>
                            <a:schemeClr val="bg1"/>
                          </a:solidFill>
                          <a:latin typeface="Georgia" pitchFamily="18" charset="0"/>
                        </a:rPr>
                        <a:t>osoba spowiadająca się (penitent)</a:t>
                      </a:r>
                      <a:endParaRPr lang="pl-PL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dirty="0" smtClean="0">
                          <a:solidFill>
                            <a:schemeClr val="bg1"/>
                          </a:solidFill>
                          <a:latin typeface="Georgia" pitchFamily="18" charset="0"/>
                        </a:rPr>
                        <a:t>Wypowiedzenie przez kapłana formuły rozgrzeszenia i uczynienie nad osobą znaku krzyża.</a:t>
                      </a:r>
                      <a:endParaRPr lang="pl-PL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</a:tr>
              <a:tr h="438749">
                <a:tc>
                  <a:txBody>
                    <a:bodyPr/>
                    <a:lstStyle/>
                    <a:p>
                      <a:r>
                        <a:rPr lang="pl-PL" dirty="0" smtClean="0">
                          <a:solidFill>
                            <a:schemeClr val="bg1"/>
                          </a:solidFill>
                          <a:latin typeface="Georgia" pitchFamily="18" charset="0"/>
                        </a:rPr>
                        <a:t>NAMASZCZENIE CHORYCH</a:t>
                      </a:r>
                      <a:endParaRPr lang="pl-PL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dirty="0" smtClean="0">
                          <a:solidFill>
                            <a:schemeClr val="bg1"/>
                          </a:solidFill>
                          <a:latin typeface="Georgia" pitchFamily="18" charset="0"/>
                        </a:rPr>
                        <a:t>olej</a:t>
                      </a:r>
                      <a:endParaRPr lang="pl-PL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dirty="0" smtClean="0">
                          <a:solidFill>
                            <a:schemeClr val="bg1"/>
                          </a:solidFill>
                          <a:latin typeface="Georgia" pitchFamily="18" charset="0"/>
                        </a:rPr>
                        <a:t>Namaszczenie olejem.</a:t>
                      </a:r>
                      <a:endParaRPr lang="pl-PL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</a:tr>
              <a:tr h="616846">
                <a:tc>
                  <a:txBody>
                    <a:bodyPr/>
                    <a:lstStyle/>
                    <a:p>
                      <a:r>
                        <a:rPr lang="pl-PL" dirty="0" smtClean="0">
                          <a:solidFill>
                            <a:schemeClr val="bg1"/>
                          </a:solidFill>
                          <a:latin typeface="Georgia" pitchFamily="18" charset="0"/>
                        </a:rPr>
                        <a:t>KAPŁAŃSTWO</a:t>
                      </a:r>
                      <a:endParaRPr lang="pl-PL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dirty="0" smtClean="0">
                          <a:solidFill>
                            <a:schemeClr val="bg1"/>
                          </a:solidFill>
                          <a:latin typeface="Georgia" pitchFamily="18" charset="0"/>
                        </a:rPr>
                        <a:t>olej</a:t>
                      </a:r>
                      <a:endParaRPr lang="pl-PL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dirty="0" smtClean="0">
                          <a:solidFill>
                            <a:schemeClr val="bg1"/>
                          </a:solidFill>
                          <a:latin typeface="Georgia" pitchFamily="18" charset="0"/>
                        </a:rPr>
                        <a:t>Włożenie rąk biskupa na głowę</a:t>
                      </a:r>
                      <a:r>
                        <a:rPr lang="pl-PL" baseline="0" dirty="0" smtClean="0">
                          <a:solidFill>
                            <a:schemeClr val="bg1"/>
                          </a:solidFill>
                          <a:latin typeface="Georgia" pitchFamily="18" charset="0"/>
                        </a:rPr>
                        <a:t> </a:t>
                      </a:r>
                      <a:r>
                        <a:rPr lang="pl-PL" dirty="0" smtClean="0">
                          <a:solidFill>
                            <a:schemeClr val="bg1"/>
                          </a:solidFill>
                          <a:latin typeface="Georgia" pitchFamily="18" charset="0"/>
                        </a:rPr>
                        <a:t>wyświęcanego</a:t>
                      </a:r>
                      <a:r>
                        <a:rPr lang="pl-PL" baseline="0" dirty="0" smtClean="0">
                          <a:solidFill>
                            <a:schemeClr val="bg1"/>
                          </a:solidFill>
                          <a:latin typeface="Georgia" pitchFamily="18" charset="0"/>
                        </a:rPr>
                        <a:t>, namaszczenie głowy.</a:t>
                      </a:r>
                      <a:endParaRPr lang="pl-PL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</a:tr>
              <a:tr h="616846">
                <a:tc>
                  <a:txBody>
                    <a:bodyPr/>
                    <a:lstStyle/>
                    <a:p>
                      <a:r>
                        <a:rPr lang="pl-PL" dirty="0" smtClean="0">
                          <a:solidFill>
                            <a:schemeClr val="bg1"/>
                          </a:solidFill>
                          <a:latin typeface="Georgia" pitchFamily="18" charset="0"/>
                        </a:rPr>
                        <a:t>MAŁŻEŃSTWO</a:t>
                      </a:r>
                      <a:endParaRPr lang="pl-PL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dirty="0" smtClean="0">
                          <a:solidFill>
                            <a:schemeClr val="bg1"/>
                          </a:solidFill>
                          <a:latin typeface="Georgia" pitchFamily="18" charset="0"/>
                        </a:rPr>
                        <a:t>kobieta i mężczyzna</a:t>
                      </a:r>
                      <a:endParaRPr lang="pl-PL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dirty="0" smtClean="0">
                          <a:solidFill>
                            <a:schemeClr val="bg1"/>
                          </a:solidFill>
                          <a:latin typeface="Georgia" pitchFamily="18" charset="0"/>
                        </a:rPr>
                        <a:t>Obustronne wypowiedzenie słów przysięgi małżeńskiej.</a:t>
                      </a:r>
                      <a:endParaRPr lang="pl-PL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</a:tr>
            </a:tbl>
          </a:graphicData>
        </a:graphic>
      </p:graphicFrame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55810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6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2013, 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40-41.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2013, </a:t>
            </a:r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71-81.</a:t>
            </a:r>
          </a:p>
          <a:p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Mszał Rzymski dla diecezji polskich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, </a:t>
            </a:r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Pallotinum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, Poznań 2009, s. 202*.</a:t>
            </a:r>
          </a:p>
          <a:p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373</TotalTime>
  <Words>181</Words>
  <Application>Microsoft Office PowerPoint</Application>
  <PresentationFormat>Niestandardowy</PresentationFormat>
  <Paragraphs>50</Paragraphs>
  <Slides>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5</vt:i4>
      </vt:variant>
    </vt:vector>
  </HeadingPairs>
  <TitlesOfParts>
    <vt:vector size="6" baseType="lpstr">
      <vt:lpstr>Motyw pakietu Office</vt:lpstr>
      <vt:lpstr>Slajd 1</vt:lpstr>
      <vt:lpstr>Slajd 2</vt:lpstr>
      <vt:lpstr>Slajd 3</vt:lpstr>
      <vt:lpstr>Slajd 4</vt:lpstr>
      <vt:lpstr>Slajd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56</cp:revision>
  <dcterms:created xsi:type="dcterms:W3CDTF">2017-07-14T09:59:13Z</dcterms:created>
  <dcterms:modified xsi:type="dcterms:W3CDTF">2018-01-15T08:31:44Z</dcterms:modified>
</cp:coreProperties>
</file>