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5" r:id="rId4"/>
    <p:sldId id="287" r:id="rId5"/>
    <p:sldId id="268" r:id="rId6"/>
    <p:sldId id="285" r:id="rId7"/>
    <p:sldId id="302" r:id="rId8"/>
    <p:sldId id="303" r:id="rId9"/>
    <p:sldId id="304" r:id="rId10"/>
    <p:sldId id="305" r:id="rId11"/>
    <p:sldId id="301" r:id="rId12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2A1D8"/>
    <a:srgbClr val="FC611C"/>
    <a:srgbClr val="FF5050"/>
    <a:srgbClr val="FFCC00"/>
    <a:srgbClr val="FFD966"/>
    <a:srgbClr val="C10B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9645" autoAdjust="0"/>
  </p:normalViewPr>
  <p:slideViewPr>
    <p:cSldViewPr snapToGrid="0">
      <p:cViewPr varScale="1">
        <p:scale>
          <a:sx n="74" d="100"/>
          <a:sy n="74" d="100"/>
        </p:scale>
        <p:origin x="54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10.02.2019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89831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10.02.2019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67339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10.02.2019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21453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10.02.2019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3511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10.02.2019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3819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10.02.2019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1065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10.02.2019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6865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10.02.2019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0436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10.02.2019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8471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10.02.2019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5409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10.02.2019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1123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7D21E8-67DD-4C8C-BEED-881BBFE87786}" type="datetimeFigureOut">
              <a:rPr lang="pl-PL" smtClean="0"/>
              <a:pPr/>
              <a:t>10.02.2019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7809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" y="1567358"/>
            <a:ext cx="12191998" cy="1655762"/>
          </a:xfrm>
        </p:spPr>
        <p:txBody>
          <a:bodyPr>
            <a:normAutofit/>
          </a:bodyPr>
          <a:lstStyle/>
          <a:p>
            <a:r>
              <a:rPr lang="pl-PL" sz="6000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PREZENTACJA DLA KLASY 2 LICEUM</a:t>
            </a:r>
          </a:p>
          <a:p>
            <a:r>
              <a:rPr lang="pl-PL" sz="6000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DO LEKCJI 52</a:t>
            </a:r>
            <a:endParaRPr lang="pl-PL" sz="6000" baseline="30000" dirty="0" smtClean="0">
              <a:latin typeface="Fira Sans" panose="020B0503050000020004" pitchFamily="34" charset="0"/>
              <a:ea typeface="Fira Sans" panose="020B0503050000020004" pitchFamily="34" charset="0"/>
            </a:endParaRPr>
          </a:p>
        </p:txBody>
      </p:sp>
      <p:sp>
        <p:nvSpPr>
          <p:cNvPr id="6" name="Podtytuł 2"/>
          <p:cNvSpPr txBox="1">
            <a:spLocks/>
          </p:cNvSpPr>
          <p:nvPr/>
        </p:nvSpPr>
        <p:spPr>
          <a:xfrm>
            <a:off x="1676400" y="3700936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sz="800" b="1" baseline="30000" dirty="0" smtClean="0">
              <a:latin typeface="Fira Sans" panose="020B0503050000020004" pitchFamily="34" charset="0"/>
              <a:ea typeface="Fira Sans" panose="020B0503050000020004" pitchFamily="34" charset="0"/>
            </a:endParaRPr>
          </a:p>
          <a:p>
            <a:endParaRPr lang="pl-PL" dirty="0"/>
          </a:p>
        </p:txBody>
      </p:sp>
      <p:sp>
        <p:nvSpPr>
          <p:cNvPr id="7" name="Prostokąt 6"/>
          <p:cNvSpPr/>
          <p:nvPr/>
        </p:nvSpPr>
        <p:spPr>
          <a:xfrm>
            <a:off x="5000368" y="2940908"/>
            <a:ext cx="2199502" cy="90616"/>
          </a:xfrm>
          <a:prstGeom prst="rect">
            <a:avLst/>
          </a:prstGeom>
          <a:solidFill>
            <a:srgbClr val="C10B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958" y="5642919"/>
            <a:ext cx="1934083" cy="609728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-1" y="3414715"/>
            <a:ext cx="121919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>
                <a:latin typeface="Arial" panose="020B0604020202020204" pitchFamily="34" charset="0"/>
                <a:cs typeface="Arial" panose="020B0604020202020204" pitchFamily="34" charset="0"/>
              </a:rPr>
              <a:t>JAK PIĘKNIE KOCHAĆ?</a:t>
            </a:r>
            <a:br>
              <a:rPr lang="pl-PL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3200" b="1" dirty="0">
                <a:latin typeface="Arial" panose="020B0604020202020204" pitchFamily="34" charset="0"/>
                <a:cs typeface="Arial" panose="020B0604020202020204" pitchFamily="34" charset="0"/>
              </a:rPr>
              <a:t>ŚWIĘTY WALENTY</a:t>
            </a:r>
            <a:endParaRPr lang="pl-PL" sz="3300" b="1" dirty="0">
              <a:latin typeface="Arial" pitchFamily="34" charset="0"/>
              <a:ea typeface="Fira Sans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19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4915" y="-152401"/>
            <a:ext cx="13701830" cy="7162802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6" name="Schemat blokowy: łącznik 5"/>
          <p:cNvSpPr/>
          <p:nvPr/>
        </p:nvSpPr>
        <p:spPr>
          <a:xfrm>
            <a:off x="11252887" y="6193308"/>
            <a:ext cx="518983" cy="51898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chemeClr val="tx1"/>
                </a:solidFill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8</a:t>
            </a:r>
            <a:endParaRPr lang="pl-PL" dirty="0">
              <a:solidFill>
                <a:schemeClr val="tx1"/>
              </a:solidFill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461320" y="247900"/>
            <a:ext cx="11310550" cy="1179674"/>
          </a:xfrm>
          <a:prstGeom prst="rect">
            <a:avLst/>
          </a:prstGeom>
          <a:solidFill>
            <a:schemeClr val="accent3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461321" y="326611"/>
            <a:ext cx="113105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>
                <a:solidFill>
                  <a:schemeClr val="bg1"/>
                </a:solidFill>
                <a:latin typeface="Georgia" panose="02040502050405020303" pitchFamily="18" charset="0"/>
              </a:rPr>
              <a:t>PRACA Z TEKSTEM W GRUPACH </a:t>
            </a:r>
            <a:br>
              <a:rPr lang="pl-PL" sz="3200" b="1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pl-PL" sz="3200" b="1" dirty="0">
                <a:solidFill>
                  <a:schemeClr val="bg1"/>
                </a:solidFill>
                <a:latin typeface="Georgia" panose="02040502050405020303" pitchFamily="18" charset="0"/>
              </a:rPr>
              <a:t>(podręcznik ucznia „Słowo zamienić w czyn”) </a:t>
            </a:r>
            <a:endParaRPr lang="pl-PL" sz="3200" dirty="0" smtClean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12" name="Prostokąt 11"/>
          <p:cNvSpPr/>
          <p:nvPr/>
        </p:nvSpPr>
        <p:spPr>
          <a:xfrm>
            <a:off x="461320" y="1654985"/>
            <a:ext cx="11276109" cy="3031315"/>
          </a:xfrm>
          <a:prstGeom prst="rect">
            <a:avLst/>
          </a:prstGeom>
          <a:solidFill>
            <a:schemeClr val="accent3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13" name="pole tekstowe 12"/>
          <p:cNvSpPr txBox="1"/>
          <p:nvPr/>
        </p:nvSpPr>
        <p:spPr>
          <a:xfrm>
            <a:off x="495761" y="1790758"/>
            <a:ext cx="11241668" cy="263149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200" b="1" dirty="0">
                <a:solidFill>
                  <a:schemeClr val="bg1"/>
                </a:solidFill>
                <a:latin typeface="Georgia" panose="02040502050405020303" pitchFamily="18" charset="0"/>
              </a:rPr>
              <a:t>Miłość małżeńska jest</a:t>
            </a:r>
            <a:r>
              <a:rPr lang="pl-PL" sz="22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endParaRPr lang="pl-PL" sz="220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2200" dirty="0">
                <a:solidFill>
                  <a:schemeClr val="bg1"/>
                </a:solidFill>
                <a:latin typeface="Georgia" panose="02040502050405020303" pitchFamily="18" charset="0"/>
              </a:rPr>
              <a:t>darem (CT 14)</a:t>
            </a:r>
          </a:p>
          <a:p>
            <a:pPr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2200" dirty="0">
                <a:solidFill>
                  <a:schemeClr val="bg1"/>
                </a:solidFill>
                <a:latin typeface="Georgia" panose="02040502050405020303" pitchFamily="18" charset="0"/>
              </a:rPr>
              <a:t>całkowitym osobowym oddaniem (CT 11)</a:t>
            </a:r>
          </a:p>
          <a:p>
            <a:pPr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2200" dirty="0">
                <a:solidFill>
                  <a:schemeClr val="bg1"/>
                </a:solidFill>
                <a:latin typeface="Georgia" panose="02040502050405020303" pitchFamily="18" charset="0"/>
              </a:rPr>
              <a:t>wierna (CT 11)</a:t>
            </a:r>
          </a:p>
        </p:txBody>
      </p:sp>
    </p:spTree>
    <p:extLst>
      <p:ext uri="{BB962C8B-B14F-4D97-AF65-F5344CB8AC3E}">
        <p14:creationId xmlns:p14="http://schemas.microsoft.com/office/powerpoint/2010/main" val="193277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6" name="Schemat blokowy: łącznik 5"/>
          <p:cNvSpPr/>
          <p:nvPr/>
        </p:nvSpPr>
        <p:spPr>
          <a:xfrm>
            <a:off x="11252885" y="6193306"/>
            <a:ext cx="622780" cy="622780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chemeClr val="tx1"/>
                </a:solidFill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9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632255" y="678027"/>
            <a:ext cx="10894218" cy="5468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baseline="30000" dirty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BIBLIOGRAFIA</a:t>
            </a:r>
            <a:endParaRPr lang="pl-PL" sz="4000" baseline="30000" dirty="0"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  <a:p>
            <a:r>
              <a:rPr lang="pl-PL" sz="2400" i="1" dirty="0" smtClean="0">
                <a:latin typeface="Arial" pitchFamily="34" charset="0"/>
                <a:ea typeface="Fira Sans" pitchFamily="34" charset="0"/>
                <a:cs typeface="Arial" pitchFamily="34" charset="0"/>
              </a:rPr>
              <a:t>Moje miejsce w świecie. Religia </a:t>
            </a:r>
            <a:r>
              <a:rPr lang="pl-PL" sz="2400" i="1" dirty="0" err="1" smtClean="0">
                <a:latin typeface="Arial" pitchFamily="34" charset="0"/>
                <a:ea typeface="Fira Sans" pitchFamily="34" charset="0"/>
                <a:cs typeface="Arial" pitchFamily="34" charset="0"/>
              </a:rPr>
              <a:t>pgim</a:t>
            </a:r>
            <a:r>
              <a:rPr lang="pl-PL" sz="2400" i="1" dirty="0" smtClean="0">
                <a:latin typeface="Arial" pitchFamily="34" charset="0"/>
                <a:ea typeface="Fira Sans" pitchFamily="34" charset="0"/>
                <a:cs typeface="Arial" pitchFamily="34" charset="0"/>
              </a:rPr>
              <a:t> kl.2 podr. dla ucznia</a:t>
            </a:r>
            <a:r>
              <a:rPr lang="pl-PL" sz="2400" dirty="0" smtClean="0">
                <a:latin typeface="Arial" pitchFamily="34" charset="0"/>
                <a:ea typeface="Fira Sans" pitchFamily="34" charset="0"/>
                <a:cs typeface="Arial" pitchFamily="34" charset="0"/>
              </a:rPr>
              <a:t>, red. ks. prof. J. Szpet, D. Jackowiak. Wydawnictwo Święty Wojciech, Poznań 2012.</a:t>
            </a:r>
          </a:p>
          <a:p>
            <a:endParaRPr lang="pl-PL" sz="2400" dirty="0" smtClean="0">
              <a:latin typeface="Arial" pitchFamily="34" charset="0"/>
              <a:ea typeface="Fira Sans" pitchFamily="34" charset="0"/>
              <a:cs typeface="Arial" pitchFamily="34" charset="0"/>
            </a:endParaRPr>
          </a:p>
          <a:p>
            <a:r>
              <a:rPr lang="pl-PL" sz="2400" i="1" dirty="0" smtClean="0">
                <a:latin typeface="Arial" pitchFamily="34" charset="0"/>
                <a:ea typeface="Fira Sans" pitchFamily="34" charset="0"/>
                <a:cs typeface="Arial" pitchFamily="34" charset="0"/>
              </a:rPr>
              <a:t>Moje miejsce w świecie. Poradnik metodyczny. Druga klasa </a:t>
            </a:r>
            <a:r>
              <a:rPr lang="pl-PL" sz="2400" i="1" dirty="0" err="1" smtClean="0">
                <a:latin typeface="Arial" pitchFamily="34" charset="0"/>
                <a:ea typeface="Fira Sans" pitchFamily="34" charset="0"/>
                <a:cs typeface="Arial" pitchFamily="34" charset="0"/>
              </a:rPr>
              <a:t>pgim</a:t>
            </a:r>
            <a:r>
              <a:rPr lang="pl-PL" sz="2400" i="1" dirty="0" smtClean="0">
                <a:latin typeface="Arial" pitchFamily="34" charset="0"/>
                <a:ea typeface="Fira Sans" pitchFamily="34" charset="0"/>
                <a:cs typeface="Arial" pitchFamily="34" charset="0"/>
              </a:rPr>
              <a:t>., </a:t>
            </a:r>
            <a:r>
              <a:rPr lang="pl-PL" sz="2400" dirty="0" smtClean="0">
                <a:latin typeface="Arial" pitchFamily="34" charset="0"/>
                <a:ea typeface="Fira Sans" pitchFamily="34" charset="0"/>
                <a:cs typeface="Arial" pitchFamily="34" charset="0"/>
              </a:rPr>
              <a:t>red. ks. prof. J. Szpet, D. Jackowiak. Wydawnictwo Święty Wojciech, Poznań 2012</a:t>
            </a:r>
            <a:r>
              <a:rPr lang="pl-PL" sz="2400" i="1" dirty="0" smtClean="0">
                <a:latin typeface="Arial" pitchFamily="34" charset="0"/>
                <a:ea typeface="Fira Sans" pitchFamily="34" charset="0"/>
                <a:cs typeface="Arial" pitchFamily="34" charset="0"/>
              </a:rPr>
              <a:t>.</a:t>
            </a:r>
          </a:p>
          <a:p>
            <a:endParaRPr lang="pl-PL" sz="2400" i="1" dirty="0" smtClean="0">
              <a:latin typeface="Arial" pitchFamily="34" charset="0"/>
              <a:ea typeface="Fira Sans" pitchFamily="34" charset="0"/>
              <a:cs typeface="Arial" pitchFamily="34" charset="0"/>
            </a:endParaRPr>
          </a:p>
          <a:p>
            <a:r>
              <a:rPr lang="pl-PL" sz="2400" i="1" dirty="0" smtClean="0">
                <a:latin typeface="Arial" pitchFamily="34" charset="0"/>
                <a:ea typeface="Fira Sans" pitchFamily="34" charset="0"/>
                <a:cs typeface="Arial" pitchFamily="34" charset="0"/>
              </a:rPr>
              <a:t>https://www.brewiarz.pl/czytelnia/swieci/02-14b.php3, </a:t>
            </a:r>
            <a:r>
              <a:rPr lang="pl-PL" sz="2400" dirty="0" smtClean="0">
                <a:latin typeface="Arial" pitchFamily="34" charset="0"/>
                <a:ea typeface="Fira Sans" pitchFamily="34" charset="0"/>
                <a:cs typeface="Arial" pitchFamily="34" charset="0"/>
              </a:rPr>
              <a:t>dostęp: 9.02.2019r</a:t>
            </a:r>
            <a:r>
              <a:rPr lang="pl-PL" sz="2400" i="1" dirty="0" smtClean="0">
                <a:latin typeface="Arial" pitchFamily="34" charset="0"/>
                <a:ea typeface="Fira Sans" pitchFamily="34" charset="0"/>
                <a:cs typeface="Arial" pitchFamily="34" charset="0"/>
              </a:rPr>
              <a:t>.</a:t>
            </a:r>
          </a:p>
          <a:p>
            <a:endParaRPr lang="pl-PL" sz="2400" i="1" dirty="0" smtClean="0">
              <a:latin typeface="Arial" pitchFamily="34" charset="0"/>
              <a:ea typeface="Fira Sans" pitchFamily="34" charset="0"/>
              <a:cs typeface="Arial" pitchFamily="34" charset="0"/>
            </a:endParaRPr>
          </a:p>
          <a:p>
            <a:r>
              <a:rPr lang="pl-PL" sz="2400" i="1" dirty="0" smtClean="0">
                <a:latin typeface="Arial" pitchFamily="34" charset="0"/>
                <a:ea typeface="Fira Sans" pitchFamily="34" charset="0"/>
                <a:cs typeface="Arial" pitchFamily="34" charset="0"/>
              </a:rPr>
              <a:t>Katechizm Kościoła Katolickiego, </a:t>
            </a:r>
            <a:r>
              <a:rPr lang="pl-PL" sz="2400" dirty="0">
                <a:latin typeface="Arial" pitchFamily="34" charset="0"/>
                <a:ea typeface="Fira Sans" pitchFamily="34" charset="0"/>
                <a:cs typeface="Arial" pitchFamily="34" charset="0"/>
              </a:rPr>
              <a:t>II wydanie </a:t>
            </a:r>
            <a:r>
              <a:rPr lang="pl-PL" sz="2400" dirty="0" smtClean="0">
                <a:latin typeface="Arial" pitchFamily="34" charset="0"/>
                <a:ea typeface="Fira Sans" pitchFamily="34" charset="0"/>
                <a:cs typeface="Arial" pitchFamily="34" charset="0"/>
              </a:rPr>
              <a:t>poprawione, </a:t>
            </a:r>
            <a:r>
              <a:rPr lang="pl-PL" sz="2400" dirty="0" err="1" smtClean="0">
                <a:latin typeface="Arial" pitchFamily="34" charset="0"/>
                <a:ea typeface="Fira Sans" pitchFamily="34" charset="0"/>
                <a:cs typeface="Arial" pitchFamily="34" charset="0"/>
              </a:rPr>
              <a:t>Pallottinum</a:t>
            </a:r>
            <a:r>
              <a:rPr lang="pl-PL" sz="2400" dirty="0" smtClean="0">
                <a:latin typeface="Arial" pitchFamily="34" charset="0"/>
                <a:ea typeface="Fira Sans" pitchFamily="34" charset="0"/>
                <a:cs typeface="Arial" pitchFamily="34" charset="0"/>
              </a:rPr>
              <a:t> Poznań2002, nn. 1822, 1829</a:t>
            </a:r>
          </a:p>
          <a:p>
            <a:endParaRPr lang="pl-PL" sz="2400" dirty="0">
              <a:latin typeface="Arial" pitchFamily="34" charset="0"/>
              <a:ea typeface="Fira Sans" pitchFamily="34" charset="0"/>
              <a:cs typeface="Arial" pitchFamily="34" charset="0"/>
            </a:endParaRPr>
          </a:p>
          <a:p>
            <a:r>
              <a:rPr lang="pl-PL" sz="4000" b="1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FOTOGRAFIE</a:t>
            </a:r>
            <a:endParaRPr lang="pl-PL" sz="3200" baseline="30000" dirty="0"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  <a:p>
            <a:r>
              <a:rPr lang="pl-PL" sz="3200" baseline="30000" dirty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Święty Wojciech Dom Medialny, pixabay.com</a:t>
            </a:r>
            <a:endParaRPr lang="pl-PL" sz="3200" dirty="0"/>
          </a:p>
        </p:txBody>
      </p:sp>
    </p:spTree>
    <p:extLst>
      <p:ext uri="{BB962C8B-B14F-4D97-AF65-F5344CB8AC3E}">
        <p14:creationId xmlns:p14="http://schemas.microsoft.com/office/powerpoint/2010/main" val="2063219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694" y="-1537044"/>
            <a:ext cx="12611100" cy="8407400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5305168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103" y="6260756"/>
            <a:ext cx="1445053" cy="433516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0" y="4464040"/>
            <a:ext cx="12195712" cy="1464113"/>
          </a:xfrm>
          <a:prstGeom prst="rect">
            <a:avLst/>
          </a:prstGeom>
          <a:solidFill>
            <a:schemeClr val="accent3">
              <a:lumMod val="50000"/>
              <a:alpha val="8470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odtytuł 2"/>
          <p:cNvSpPr txBox="1">
            <a:spLocks/>
          </p:cNvSpPr>
          <p:nvPr/>
        </p:nvSpPr>
        <p:spPr>
          <a:xfrm>
            <a:off x="0" y="4624948"/>
            <a:ext cx="12195712" cy="5774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JAK PIĘKNIE KOCHAĆ?</a:t>
            </a:r>
            <a:br>
              <a:rPr lang="pl-PL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ŚWIĘTY </a:t>
            </a:r>
            <a:r>
              <a:rPr lang="pl-PL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WALENTY</a:t>
            </a:r>
            <a:endParaRPr lang="pl-PL" sz="3600" b="1" dirty="0" smtClean="0">
              <a:solidFill>
                <a:schemeClr val="bg1"/>
              </a:solidFill>
              <a:latin typeface="Arial" pitchFamily="34" charset="0"/>
              <a:ea typeface="Fira Sans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3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8150" y="-927100"/>
            <a:ext cx="13068300" cy="8712200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6" name="Schemat blokowy: łącznik 5"/>
          <p:cNvSpPr/>
          <p:nvPr/>
        </p:nvSpPr>
        <p:spPr>
          <a:xfrm>
            <a:off x="11252887" y="6193308"/>
            <a:ext cx="518983" cy="51898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chemeClr val="tx1"/>
                </a:solidFill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1</a:t>
            </a:r>
            <a:endParaRPr lang="pl-PL" dirty="0">
              <a:solidFill>
                <a:schemeClr val="tx1"/>
              </a:solidFill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461320" y="1377558"/>
            <a:ext cx="11276109" cy="4584926"/>
          </a:xfrm>
          <a:prstGeom prst="rect">
            <a:avLst/>
          </a:prstGeom>
          <a:solidFill>
            <a:schemeClr val="accent3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5" name="pole tekstowe 4"/>
          <p:cNvSpPr txBox="1"/>
          <p:nvPr/>
        </p:nvSpPr>
        <p:spPr>
          <a:xfrm>
            <a:off x="461319" y="1519312"/>
            <a:ext cx="11276110" cy="4093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2200" dirty="0">
                <a:solidFill>
                  <a:schemeClr val="bg1"/>
                </a:solidFill>
                <a:latin typeface="Georgia" panose="02040502050405020303" pitchFamily="18" charset="0"/>
              </a:rPr>
              <a:t>Żył w III w. i był biskupem Terni w </a:t>
            </a:r>
            <a:r>
              <a:rPr lang="pl-PL" sz="2200" dirty="0" err="1">
                <a:solidFill>
                  <a:schemeClr val="bg1"/>
                </a:solidFill>
                <a:latin typeface="Georgia" panose="02040502050405020303" pitchFamily="18" charset="0"/>
              </a:rPr>
              <a:t>Umbri</a:t>
            </a:r>
            <a:r>
              <a:rPr lang="pl-PL" sz="2200" dirty="0">
                <a:solidFill>
                  <a:schemeClr val="bg1"/>
                </a:solidFill>
                <a:latin typeface="Georgia" panose="02040502050405020303" pitchFamily="18" charset="0"/>
              </a:rPr>
              <a:t> ;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2200" dirty="0">
                <a:solidFill>
                  <a:schemeClr val="bg1"/>
                </a:solidFill>
                <a:latin typeface="Georgia" panose="02040502050405020303" pitchFamily="18" charset="0"/>
              </a:rPr>
              <a:t>14 lutego 269 r. - za panowania cesarza  Klaudiusza II Gotta - poniósł śmierć męczeńską;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2200" dirty="0">
                <a:solidFill>
                  <a:schemeClr val="bg1"/>
                </a:solidFill>
                <a:latin typeface="Georgia" panose="02040502050405020303" pitchFamily="18" charset="0"/>
              </a:rPr>
              <a:t>Pochowano go w Rzymie przy via </a:t>
            </a:r>
            <a:r>
              <a:rPr lang="pl-PL" sz="2200" dirty="0" err="1">
                <a:solidFill>
                  <a:schemeClr val="bg1"/>
                </a:solidFill>
                <a:latin typeface="Georgia" panose="02040502050405020303" pitchFamily="18" charset="0"/>
              </a:rPr>
              <a:t>Flaminia</a:t>
            </a:r>
            <a:r>
              <a:rPr lang="pl-PL" sz="2200" dirty="0">
                <a:solidFill>
                  <a:schemeClr val="bg1"/>
                </a:solidFill>
                <a:latin typeface="Georgia" panose="02040502050405020303" pitchFamily="18" charset="0"/>
              </a:rPr>
              <a:t>; 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2200" dirty="0">
                <a:solidFill>
                  <a:schemeClr val="bg1"/>
                </a:solidFill>
                <a:latin typeface="Georgia" panose="02040502050405020303" pitchFamily="18" charset="0"/>
              </a:rPr>
              <a:t>Grób ks. biskupa Walentego już w IV w. otoczony był szczególną czcią. Nad grobem papież Juliusz I wystawił bazylikę pod wezwaniem św. Walentego;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2200" dirty="0">
                <a:solidFill>
                  <a:schemeClr val="bg1"/>
                </a:solidFill>
                <a:latin typeface="Georgia" panose="02040502050405020303" pitchFamily="18" charset="0"/>
              </a:rPr>
              <a:t>Pod koniec V wieku papież Gelazy I ustanowił liturgiczne święto męczennika Walentego;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2200" dirty="0">
                <a:solidFill>
                  <a:schemeClr val="bg1"/>
                </a:solidFill>
                <a:latin typeface="Georgia" panose="02040502050405020303" pitchFamily="18" charset="0"/>
              </a:rPr>
              <a:t>Św. Walenty patronuje zakochanym i ciężko chorym, m.in. na epilepsję</a:t>
            </a:r>
          </a:p>
        </p:txBody>
      </p:sp>
      <p:sp>
        <p:nvSpPr>
          <p:cNvPr id="8" name="Prostokąt 7"/>
          <p:cNvSpPr/>
          <p:nvPr/>
        </p:nvSpPr>
        <p:spPr>
          <a:xfrm>
            <a:off x="3452170" y="253334"/>
            <a:ext cx="5009038" cy="982471"/>
          </a:xfrm>
          <a:prstGeom prst="rect">
            <a:avLst/>
          </a:prstGeom>
          <a:solidFill>
            <a:schemeClr val="accent3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3452170" y="386165"/>
            <a:ext cx="50090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dirty="0">
                <a:solidFill>
                  <a:schemeClr val="bg1"/>
                </a:solidFill>
                <a:latin typeface="Georgia" panose="02040502050405020303" pitchFamily="18" charset="0"/>
              </a:rPr>
              <a:t>ś</a:t>
            </a:r>
            <a:r>
              <a:rPr lang="pl-PL" sz="4000" dirty="0" smtClean="0">
                <a:solidFill>
                  <a:schemeClr val="bg1"/>
                </a:solidFill>
                <a:latin typeface="Georgia" panose="02040502050405020303" pitchFamily="18" charset="0"/>
              </a:rPr>
              <a:t>w. Walenty</a:t>
            </a:r>
          </a:p>
        </p:txBody>
      </p:sp>
    </p:spTree>
    <p:extLst>
      <p:ext uri="{BB962C8B-B14F-4D97-AF65-F5344CB8AC3E}">
        <p14:creationId xmlns:p14="http://schemas.microsoft.com/office/powerpoint/2010/main" val="129488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50" y="-749300"/>
            <a:ext cx="12534900" cy="8356600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6" name="Schemat blokowy: łącznik 5"/>
          <p:cNvSpPr/>
          <p:nvPr/>
        </p:nvSpPr>
        <p:spPr>
          <a:xfrm>
            <a:off x="11252887" y="6193308"/>
            <a:ext cx="518983" cy="51898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chemeClr val="tx1"/>
                </a:solidFill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2</a:t>
            </a:r>
            <a:endParaRPr lang="pl-PL" dirty="0">
              <a:solidFill>
                <a:schemeClr val="tx1"/>
              </a:solidFill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495761" y="1392014"/>
            <a:ext cx="11276109" cy="4378217"/>
          </a:xfrm>
          <a:prstGeom prst="rect">
            <a:avLst/>
          </a:prstGeom>
          <a:solidFill>
            <a:schemeClr val="accent3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5" name="pole tekstowe 4"/>
          <p:cNvSpPr txBox="1"/>
          <p:nvPr/>
        </p:nvSpPr>
        <p:spPr>
          <a:xfrm>
            <a:off x="495760" y="1548827"/>
            <a:ext cx="11276110" cy="409336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2200" dirty="0">
                <a:solidFill>
                  <a:schemeClr val="bg1"/>
                </a:solidFill>
                <a:latin typeface="Georgia" panose="02040502050405020303" pitchFamily="18" charset="0"/>
              </a:rPr>
              <a:t>w czasie prześladowań uzdrowił ze ślepoty córkę jednego ze sług cesarskich </a:t>
            </a:r>
            <a:br>
              <a:rPr lang="pl-PL" sz="2200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pl-PL" sz="2200" dirty="0">
                <a:solidFill>
                  <a:schemeClr val="bg1"/>
                </a:solidFill>
                <a:latin typeface="Georgia" panose="02040502050405020303" pitchFamily="18" charset="0"/>
              </a:rPr>
              <a:t>i doprowadził do nawrócenia całej jego rodziny;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2200" dirty="0">
                <a:solidFill>
                  <a:schemeClr val="bg1"/>
                </a:solidFill>
                <a:latin typeface="Georgia" panose="02040502050405020303" pitchFamily="18" charset="0"/>
              </a:rPr>
              <a:t>jako pierwszy pobłogosławił związek małżeński między poganinem i chrześcijanką;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2200" dirty="0">
                <a:solidFill>
                  <a:schemeClr val="bg1"/>
                </a:solidFill>
                <a:latin typeface="Georgia" panose="02040502050405020303" pitchFamily="18" charset="0"/>
              </a:rPr>
              <a:t>błogosławił potajemnie zakochanym parom w sytuacji, w której Rzymianie zabraniali zawierania związków małżeńskich przez mężczyzn którzy nie służyli jeszcze w wojsku;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2200" dirty="0">
                <a:solidFill>
                  <a:schemeClr val="bg1"/>
                </a:solidFill>
                <a:latin typeface="Georgia" panose="02040502050405020303" pitchFamily="18" charset="0"/>
              </a:rPr>
              <a:t>do swoich  wiernych pisał listy, w których opowiadał o ogromnej miłości Chrystusa;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2200" dirty="0">
                <a:solidFill>
                  <a:schemeClr val="bg1"/>
                </a:solidFill>
                <a:latin typeface="Georgia" panose="02040502050405020303" pitchFamily="18" charset="0"/>
              </a:rPr>
              <a:t>skazany na śmierć napisał z więzienia pierwszą „Walentynkę” - zostawił córce strażnika liść w kształcie serca z dedykacją "Od Twojego Walentego".  </a:t>
            </a:r>
          </a:p>
        </p:txBody>
      </p:sp>
      <p:sp>
        <p:nvSpPr>
          <p:cNvPr id="8" name="Prostokąt 7"/>
          <p:cNvSpPr/>
          <p:nvPr/>
        </p:nvSpPr>
        <p:spPr>
          <a:xfrm>
            <a:off x="461319" y="208547"/>
            <a:ext cx="11276109" cy="877303"/>
          </a:xfrm>
          <a:prstGeom prst="rect">
            <a:avLst/>
          </a:prstGeom>
          <a:solidFill>
            <a:schemeClr val="accent3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461320" y="341378"/>
            <a:ext cx="112761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>
                <a:solidFill>
                  <a:schemeClr val="bg1"/>
                </a:solidFill>
                <a:latin typeface="Georgia" panose="02040502050405020303" pitchFamily="18" charset="0"/>
              </a:rPr>
              <a:t>CZYNY MIŁOŚCI ŚW. WALENTEGO </a:t>
            </a:r>
            <a:endParaRPr lang="pl-PL" sz="3200" dirty="0" smtClean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12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5224" y="-514350"/>
            <a:ext cx="13478932" cy="7581900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6" name="Schemat blokowy: łącznik 5"/>
          <p:cNvSpPr/>
          <p:nvPr/>
        </p:nvSpPr>
        <p:spPr>
          <a:xfrm>
            <a:off x="11252887" y="6193308"/>
            <a:ext cx="518983" cy="51898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chemeClr val="tx1"/>
                </a:solidFill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3</a:t>
            </a:r>
            <a:endParaRPr lang="pl-PL" dirty="0">
              <a:solidFill>
                <a:schemeClr val="tx1"/>
              </a:solidFill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804221" y="331309"/>
            <a:ext cx="6129980" cy="2181242"/>
          </a:xfrm>
          <a:prstGeom prst="rect">
            <a:avLst/>
          </a:prstGeom>
          <a:solidFill>
            <a:schemeClr val="accent3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804220" y="498725"/>
            <a:ext cx="61299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dirty="0">
                <a:solidFill>
                  <a:schemeClr val="bg1"/>
                </a:solidFill>
                <a:latin typeface="Georgia" panose="02040502050405020303" pitchFamily="18" charset="0"/>
              </a:rPr>
              <a:t>ZADANIE DLA UCZNIÓW</a:t>
            </a:r>
            <a:endParaRPr lang="pl-PL" sz="54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461319" y="2709745"/>
            <a:ext cx="6701481" cy="3120195"/>
          </a:xfrm>
          <a:prstGeom prst="rect">
            <a:avLst/>
          </a:prstGeom>
          <a:solidFill>
            <a:schemeClr val="accent3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11" name="pole tekstowe 10"/>
          <p:cNvSpPr txBox="1"/>
          <p:nvPr/>
        </p:nvSpPr>
        <p:spPr>
          <a:xfrm>
            <a:off x="461319" y="2746348"/>
            <a:ext cx="670148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800" dirty="0">
                <a:solidFill>
                  <a:schemeClr val="bg1"/>
                </a:solidFill>
                <a:latin typeface="Georgia" panose="02040502050405020303" pitchFamily="18" charset="0"/>
              </a:rPr>
              <a:t>Odnosząc się do życia św. Walentego </a:t>
            </a:r>
            <a:br>
              <a:rPr lang="pl-PL" sz="4800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pl-PL" sz="4800" dirty="0">
                <a:solidFill>
                  <a:schemeClr val="bg1"/>
                </a:solidFill>
                <a:latin typeface="Georgia" panose="02040502050405020303" pitchFamily="18" charset="0"/>
              </a:rPr>
              <a:t> napiszcie definicję </a:t>
            </a:r>
            <a:r>
              <a:rPr lang="pl-PL" sz="4800" dirty="0" smtClean="0">
                <a:solidFill>
                  <a:schemeClr val="bg1"/>
                </a:solidFill>
                <a:latin typeface="Georgia" panose="02040502050405020303" pitchFamily="18" charset="0"/>
              </a:rPr>
              <a:t>miłości.</a:t>
            </a:r>
            <a:endParaRPr lang="pl-PL" sz="48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9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6122" y="-12357"/>
            <a:ext cx="17084244" cy="6882714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6" name="Schemat blokowy: łącznik 5"/>
          <p:cNvSpPr/>
          <p:nvPr/>
        </p:nvSpPr>
        <p:spPr>
          <a:xfrm>
            <a:off x="11252887" y="6193308"/>
            <a:ext cx="518983" cy="51898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chemeClr val="tx1"/>
                </a:solidFill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4</a:t>
            </a:r>
            <a:endParaRPr lang="pl-PL" dirty="0">
              <a:solidFill>
                <a:schemeClr val="tx1"/>
              </a:solidFill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461320" y="247900"/>
            <a:ext cx="11310550" cy="857000"/>
          </a:xfrm>
          <a:prstGeom prst="rect">
            <a:avLst/>
          </a:prstGeom>
          <a:solidFill>
            <a:schemeClr val="accent3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632255" y="326611"/>
            <a:ext cx="11310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>
                <a:solidFill>
                  <a:schemeClr val="bg1"/>
                </a:solidFill>
                <a:latin typeface="Georgia" panose="02040502050405020303" pitchFamily="18" charset="0"/>
              </a:rPr>
              <a:t>KATECHIZM KOŚCIOŁA KATOLICKIEGO O MIŁOŚCI </a:t>
            </a:r>
            <a:endParaRPr lang="pl-PL" sz="3200" dirty="0" smtClean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12" name="Prostokąt 11"/>
          <p:cNvSpPr/>
          <p:nvPr/>
        </p:nvSpPr>
        <p:spPr>
          <a:xfrm>
            <a:off x="461320" y="1415461"/>
            <a:ext cx="11276109" cy="3766140"/>
          </a:xfrm>
          <a:prstGeom prst="rect">
            <a:avLst/>
          </a:prstGeom>
          <a:solidFill>
            <a:schemeClr val="accent3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13" name="pole tekstowe 12"/>
          <p:cNvSpPr txBox="1"/>
          <p:nvPr/>
        </p:nvSpPr>
        <p:spPr>
          <a:xfrm>
            <a:off x="495760" y="1712054"/>
            <a:ext cx="11276110" cy="313932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200" dirty="0">
                <a:solidFill>
                  <a:schemeClr val="bg1"/>
                </a:solidFill>
                <a:latin typeface="Georgia" panose="02040502050405020303" pitchFamily="18" charset="0"/>
              </a:rPr>
              <a:t>„Miłość jest cnotą </a:t>
            </a:r>
            <a:r>
              <a:rPr lang="pl-PL" sz="2200" dirty="0" err="1">
                <a:solidFill>
                  <a:schemeClr val="bg1"/>
                </a:solidFill>
                <a:latin typeface="Georgia" panose="02040502050405020303" pitchFamily="18" charset="0"/>
              </a:rPr>
              <a:t>teologalną</a:t>
            </a:r>
            <a:r>
              <a:rPr lang="pl-PL" sz="2200" dirty="0">
                <a:solidFill>
                  <a:schemeClr val="bg1"/>
                </a:solidFill>
                <a:latin typeface="Georgia" panose="02040502050405020303" pitchFamily="18" charset="0"/>
              </a:rPr>
              <a:t>, dzięki której miłujemy Boga nade wszystko dla Niego samego, a naszych bliźnich jak siebie samych </a:t>
            </a:r>
            <a:r>
              <a:rPr lang="pl-PL" sz="2200" dirty="0" smtClean="0">
                <a:solidFill>
                  <a:schemeClr val="bg1"/>
                </a:solidFill>
                <a:latin typeface="Georgia" panose="02040502050405020303" pitchFamily="18" charset="0"/>
              </a:rPr>
              <a:t>ze </a:t>
            </a:r>
            <a:r>
              <a:rPr lang="pl-PL" sz="2200" dirty="0">
                <a:solidFill>
                  <a:schemeClr val="bg1"/>
                </a:solidFill>
                <a:latin typeface="Georgia" panose="02040502050405020303" pitchFamily="18" charset="0"/>
              </a:rPr>
              <a:t>względu na miłość Boga” (KKK 1822</a:t>
            </a:r>
            <a:r>
              <a:rPr lang="pl-PL" sz="2200" dirty="0" smtClean="0">
                <a:solidFill>
                  <a:schemeClr val="bg1"/>
                </a:solidFill>
                <a:latin typeface="Georgia" panose="02040502050405020303" pitchFamily="18" charset="0"/>
              </a:rPr>
              <a:t>).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l-PL" sz="2200" dirty="0" smtClean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200" dirty="0" smtClean="0">
                <a:solidFill>
                  <a:schemeClr val="bg1"/>
                </a:solidFill>
                <a:latin typeface="Georgia" panose="02040502050405020303" pitchFamily="18" charset="0"/>
              </a:rPr>
              <a:t>„</a:t>
            </a:r>
            <a:r>
              <a:rPr lang="pl-PL" sz="2200" dirty="0">
                <a:solidFill>
                  <a:schemeClr val="bg1"/>
                </a:solidFill>
                <a:latin typeface="Georgia" panose="02040502050405020303" pitchFamily="18" charset="0"/>
              </a:rPr>
              <a:t>Miłość wymaga dobroci i upomnienia braterskiego; jest życzliwością; rodzi wzajemność; pozostaje bezinteresowna i hojna. Miłość jest przyjaźnią i komunią” </a:t>
            </a:r>
            <a:endParaRPr lang="pl-PL" sz="2200" dirty="0" smtClean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>
              <a:lnSpc>
                <a:spcPct val="150000"/>
              </a:lnSpc>
            </a:pPr>
            <a:r>
              <a:rPr lang="pl-PL" sz="22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pl-PL" sz="2200" dirty="0" smtClean="0">
                <a:solidFill>
                  <a:schemeClr val="bg1"/>
                </a:solidFill>
                <a:latin typeface="Georgia" panose="02040502050405020303" pitchFamily="18" charset="0"/>
              </a:rPr>
              <a:t>    (</a:t>
            </a:r>
            <a:r>
              <a:rPr lang="pl-PL" sz="2200" dirty="0">
                <a:solidFill>
                  <a:schemeClr val="bg1"/>
                </a:solidFill>
                <a:latin typeface="Georgia" panose="02040502050405020303" pitchFamily="18" charset="0"/>
              </a:rPr>
              <a:t>KKK 1829</a:t>
            </a:r>
            <a:r>
              <a:rPr lang="pl-PL" sz="2200" dirty="0" smtClean="0">
                <a:solidFill>
                  <a:schemeClr val="bg1"/>
                </a:solidFill>
                <a:latin typeface="Georgia" panose="02040502050405020303" pitchFamily="18" charset="0"/>
              </a:rPr>
              <a:t>).</a:t>
            </a:r>
            <a:endParaRPr lang="pl-PL" sz="22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80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8576" y="-2353198"/>
            <a:ext cx="12915900" cy="9223554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6" name="Schemat blokowy: łącznik 5"/>
          <p:cNvSpPr/>
          <p:nvPr/>
        </p:nvSpPr>
        <p:spPr>
          <a:xfrm>
            <a:off x="11252887" y="6193308"/>
            <a:ext cx="518983" cy="51898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chemeClr val="tx1"/>
                </a:solidFill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5</a:t>
            </a:r>
            <a:endParaRPr lang="pl-PL" dirty="0">
              <a:solidFill>
                <a:schemeClr val="tx1"/>
              </a:solidFill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461320" y="247900"/>
            <a:ext cx="11310550" cy="1167560"/>
          </a:xfrm>
          <a:prstGeom prst="rect">
            <a:avLst/>
          </a:prstGeom>
          <a:solidFill>
            <a:schemeClr val="accent3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461320" y="293071"/>
            <a:ext cx="113105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>
                <a:solidFill>
                  <a:schemeClr val="bg1"/>
                </a:solidFill>
                <a:latin typeface="Georgia" panose="02040502050405020303" pitchFamily="18" charset="0"/>
              </a:rPr>
              <a:t>ŚW. PAWEŁ APOSTOŁ W PIERWSZYM LIŚCIE DO KORYNTIAN MIŁOŚĆ STAWIA PONAD WSZYSTKO </a:t>
            </a:r>
            <a:endParaRPr lang="pl-PL" sz="3200" dirty="0" smtClean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12" name="Prostokąt 11"/>
          <p:cNvSpPr/>
          <p:nvPr/>
        </p:nvSpPr>
        <p:spPr>
          <a:xfrm>
            <a:off x="461320" y="1809750"/>
            <a:ext cx="11276109" cy="3983927"/>
          </a:xfrm>
          <a:prstGeom prst="rect">
            <a:avLst/>
          </a:prstGeom>
          <a:solidFill>
            <a:schemeClr val="accent3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13" name="pole tekstowe 12"/>
          <p:cNvSpPr txBox="1"/>
          <p:nvPr/>
        </p:nvSpPr>
        <p:spPr>
          <a:xfrm>
            <a:off x="478540" y="2165761"/>
            <a:ext cx="11276110" cy="3077702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2200" dirty="0" smtClean="0">
                <a:solidFill>
                  <a:schemeClr val="bg1"/>
                </a:solidFill>
                <a:latin typeface="Georgia" panose="02040502050405020303" pitchFamily="18" charset="0"/>
              </a:rPr>
              <a:t>Miłość </a:t>
            </a:r>
            <a:r>
              <a:rPr lang="pl-PL" sz="2200" dirty="0">
                <a:solidFill>
                  <a:schemeClr val="bg1"/>
                </a:solidFill>
                <a:latin typeface="Georgia" panose="02040502050405020303" pitchFamily="18" charset="0"/>
              </a:rPr>
              <a:t>cierpliwa jest, łaskawa jest.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2200" dirty="0">
                <a:solidFill>
                  <a:schemeClr val="bg1"/>
                </a:solidFill>
                <a:latin typeface="Georgia" panose="02040502050405020303" pitchFamily="18" charset="0"/>
              </a:rPr>
              <a:t>Miłość nie zazdrości, nie szuka poklasku, nie unosi się pychą;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2200" dirty="0">
                <a:solidFill>
                  <a:schemeClr val="bg1"/>
                </a:solidFill>
                <a:latin typeface="Georgia" panose="02040502050405020303" pitchFamily="18" charset="0"/>
              </a:rPr>
              <a:t>nie dopuszcza się bezwstydu, nie szuka swego, nie unosi się gniewem, nie pamięta złego;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2200" dirty="0">
                <a:solidFill>
                  <a:schemeClr val="bg1"/>
                </a:solidFill>
                <a:latin typeface="Georgia" panose="02040502050405020303" pitchFamily="18" charset="0"/>
              </a:rPr>
              <a:t>nie cieszy się z niesprawiedliwości, lecz </a:t>
            </a:r>
            <a:r>
              <a:rPr lang="pl-PL" sz="2200" dirty="0" smtClean="0">
                <a:solidFill>
                  <a:schemeClr val="bg1"/>
                </a:solidFill>
                <a:latin typeface="Georgia" panose="02040502050405020303" pitchFamily="18" charset="0"/>
              </a:rPr>
              <a:t>wpółweseli </a:t>
            </a:r>
            <a:r>
              <a:rPr lang="pl-PL" sz="2200" dirty="0">
                <a:solidFill>
                  <a:schemeClr val="bg1"/>
                </a:solidFill>
                <a:latin typeface="Georgia" panose="02040502050405020303" pitchFamily="18" charset="0"/>
              </a:rPr>
              <a:t>się z prawdą.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2200" dirty="0">
                <a:solidFill>
                  <a:schemeClr val="bg1"/>
                </a:solidFill>
                <a:latin typeface="Georgia" panose="02040502050405020303" pitchFamily="18" charset="0"/>
              </a:rPr>
              <a:t>Wszystko znosi, wszystkiemu wierzy, we wszystkim pokłada nadzieję, wszystko przetrzyma. Miłość nigdy nie ustaje…” </a:t>
            </a:r>
          </a:p>
        </p:txBody>
      </p:sp>
    </p:spTree>
    <p:extLst>
      <p:ext uri="{BB962C8B-B14F-4D97-AF65-F5344CB8AC3E}">
        <p14:creationId xmlns:p14="http://schemas.microsoft.com/office/powerpoint/2010/main" val="390601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6" name="Schemat blokowy: łącznik 5"/>
          <p:cNvSpPr/>
          <p:nvPr/>
        </p:nvSpPr>
        <p:spPr>
          <a:xfrm>
            <a:off x="11252887" y="6193308"/>
            <a:ext cx="518983" cy="51898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chemeClr val="tx1"/>
                </a:solidFill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6</a:t>
            </a:r>
            <a:endParaRPr lang="pl-PL" dirty="0">
              <a:solidFill>
                <a:schemeClr val="tx1"/>
              </a:solidFill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461320" y="247900"/>
            <a:ext cx="11310550" cy="1179674"/>
          </a:xfrm>
          <a:prstGeom prst="rect">
            <a:avLst/>
          </a:prstGeom>
          <a:solidFill>
            <a:schemeClr val="accent3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461321" y="326611"/>
            <a:ext cx="113105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>
                <a:solidFill>
                  <a:schemeClr val="bg1"/>
                </a:solidFill>
                <a:latin typeface="Georgia" panose="02040502050405020303" pitchFamily="18" charset="0"/>
              </a:rPr>
              <a:t>JEZUS ZAPEWNIA O SWOJEJ MIŁOŚCI</a:t>
            </a:r>
            <a:br>
              <a:rPr lang="pl-PL" sz="3200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pl-PL" sz="3200" dirty="0">
                <a:solidFill>
                  <a:schemeClr val="bg1"/>
                </a:solidFill>
                <a:latin typeface="Georgia" panose="02040502050405020303" pitchFamily="18" charset="0"/>
              </a:rPr>
              <a:t>I ZACHĘCA DO TRWANIA W NIEJ</a:t>
            </a:r>
            <a:endParaRPr lang="pl-PL" sz="3200" dirty="0" smtClean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12" name="Prostokąt 11"/>
          <p:cNvSpPr/>
          <p:nvPr/>
        </p:nvSpPr>
        <p:spPr>
          <a:xfrm>
            <a:off x="1653664" y="1804279"/>
            <a:ext cx="4895389" cy="4378217"/>
          </a:xfrm>
          <a:prstGeom prst="rect">
            <a:avLst/>
          </a:prstGeom>
          <a:solidFill>
            <a:schemeClr val="accent3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13" name="pole tekstowe 12"/>
          <p:cNvSpPr txBox="1"/>
          <p:nvPr/>
        </p:nvSpPr>
        <p:spPr>
          <a:xfrm>
            <a:off x="1653664" y="2115554"/>
            <a:ext cx="4895389" cy="3647152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2200" dirty="0">
                <a:solidFill>
                  <a:schemeClr val="bg1"/>
                </a:solidFill>
                <a:latin typeface="Georgia" panose="02040502050405020303" pitchFamily="18" charset="0"/>
              </a:rPr>
              <a:t>„Jak Mnie umiłował Ojciec, tak i Ja was umiłowałem. Wytrwajcie </a:t>
            </a:r>
            <a:endParaRPr lang="pl-PL" sz="2200" dirty="0" smtClean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>
              <a:lnSpc>
                <a:spcPct val="150000"/>
              </a:lnSpc>
            </a:pPr>
            <a:r>
              <a:rPr lang="pl-PL" sz="2200" dirty="0" smtClean="0">
                <a:solidFill>
                  <a:schemeClr val="bg1"/>
                </a:solidFill>
                <a:latin typeface="Georgia" panose="02040502050405020303" pitchFamily="18" charset="0"/>
              </a:rPr>
              <a:t>w </a:t>
            </a:r>
            <a:r>
              <a:rPr lang="pl-PL" sz="2200" dirty="0">
                <a:solidFill>
                  <a:schemeClr val="bg1"/>
                </a:solidFill>
                <a:latin typeface="Georgia" panose="02040502050405020303" pitchFamily="18" charset="0"/>
              </a:rPr>
              <a:t>miłości mojej!” </a:t>
            </a:r>
            <a:r>
              <a:rPr lang="pl-PL" sz="2200" dirty="0" smtClean="0">
                <a:solidFill>
                  <a:schemeClr val="bg1"/>
                </a:solidFill>
                <a:latin typeface="Georgia" panose="02040502050405020303" pitchFamily="18" charset="0"/>
              </a:rPr>
              <a:t>(</a:t>
            </a:r>
            <a:r>
              <a:rPr lang="pl-PL" sz="2200" dirty="0">
                <a:solidFill>
                  <a:schemeClr val="bg1"/>
                </a:solidFill>
                <a:latin typeface="Georgia" panose="02040502050405020303" pitchFamily="18" charset="0"/>
              </a:rPr>
              <a:t>J 15,9</a:t>
            </a:r>
            <a:r>
              <a:rPr lang="pl-PL" sz="2200" dirty="0" smtClean="0">
                <a:solidFill>
                  <a:schemeClr val="bg1"/>
                </a:solidFill>
                <a:latin typeface="Georgia" panose="02040502050405020303" pitchFamily="18" charset="0"/>
              </a:rPr>
              <a:t>)</a:t>
            </a:r>
          </a:p>
          <a:p>
            <a:pPr>
              <a:lnSpc>
                <a:spcPct val="150000"/>
              </a:lnSpc>
            </a:pPr>
            <a:endParaRPr lang="pl-PL" sz="220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2200" dirty="0">
                <a:solidFill>
                  <a:schemeClr val="bg1"/>
                </a:solidFill>
                <a:latin typeface="Georgia" panose="02040502050405020303" pitchFamily="18" charset="0"/>
              </a:rPr>
              <a:t>„Jeśli będziecie zachowywać moje przykazania, będziecie trwać </a:t>
            </a:r>
            <a:endParaRPr lang="pl-PL" sz="2200" dirty="0" smtClean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>
              <a:lnSpc>
                <a:spcPct val="150000"/>
              </a:lnSpc>
            </a:pPr>
            <a:r>
              <a:rPr lang="pl-PL" sz="2200" dirty="0" smtClean="0">
                <a:solidFill>
                  <a:schemeClr val="bg1"/>
                </a:solidFill>
                <a:latin typeface="Georgia" panose="02040502050405020303" pitchFamily="18" charset="0"/>
              </a:rPr>
              <a:t>w </a:t>
            </a:r>
            <a:r>
              <a:rPr lang="pl-PL" sz="2200" dirty="0">
                <a:solidFill>
                  <a:schemeClr val="bg1"/>
                </a:solidFill>
                <a:latin typeface="Georgia" panose="02040502050405020303" pitchFamily="18" charset="0"/>
              </a:rPr>
              <a:t>miłości mojej” </a:t>
            </a:r>
            <a:r>
              <a:rPr lang="pl-PL" sz="2200" dirty="0" smtClean="0">
                <a:solidFill>
                  <a:schemeClr val="bg1"/>
                </a:solidFill>
                <a:latin typeface="Georgia" panose="02040502050405020303" pitchFamily="18" charset="0"/>
              </a:rPr>
              <a:t>(</a:t>
            </a:r>
            <a:r>
              <a:rPr lang="pl-PL" sz="2200" dirty="0">
                <a:solidFill>
                  <a:schemeClr val="bg1"/>
                </a:solidFill>
                <a:latin typeface="Georgia" panose="02040502050405020303" pitchFamily="18" charset="0"/>
              </a:rPr>
              <a:t>J 15,10</a:t>
            </a:r>
            <a:r>
              <a:rPr lang="pl-PL" sz="2200" dirty="0" smtClean="0">
                <a:solidFill>
                  <a:schemeClr val="bg1"/>
                </a:solidFill>
                <a:latin typeface="Georgia" panose="02040502050405020303" pitchFamily="18" charset="0"/>
              </a:rPr>
              <a:t>)</a:t>
            </a:r>
            <a:endParaRPr lang="pl-PL" sz="22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00900" y="1477113"/>
            <a:ext cx="3638550" cy="5217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5163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2150"/>
            <a:ext cx="12192000" cy="8128000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6" name="Schemat blokowy: łącznik 5"/>
          <p:cNvSpPr/>
          <p:nvPr/>
        </p:nvSpPr>
        <p:spPr>
          <a:xfrm>
            <a:off x="11252887" y="6193308"/>
            <a:ext cx="518983" cy="51898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chemeClr val="tx1"/>
                </a:solidFill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7</a:t>
            </a:r>
            <a:endParaRPr lang="pl-PL" dirty="0">
              <a:solidFill>
                <a:schemeClr val="tx1"/>
              </a:solidFill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461320" y="2016583"/>
            <a:ext cx="11310550" cy="1255602"/>
          </a:xfrm>
          <a:prstGeom prst="rect">
            <a:avLst/>
          </a:prstGeom>
          <a:solidFill>
            <a:schemeClr val="accent3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461320" y="2095294"/>
            <a:ext cx="112761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>
                <a:solidFill>
                  <a:schemeClr val="bg1"/>
                </a:solidFill>
                <a:latin typeface="Georgia" panose="02040502050405020303" pitchFamily="18" charset="0"/>
              </a:rPr>
              <a:t>MIŁOŚĆ JEST PODSTAWOWYM I WRODZONYM POWOŁANIEM KAŻDEJ ISTOTY LUDZKIEJ (FC 11)</a:t>
            </a:r>
            <a:br>
              <a:rPr lang="pl-PL" sz="3200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endParaRPr lang="pl-PL" sz="3200" dirty="0" smtClean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12" name="Prostokąt 11"/>
          <p:cNvSpPr/>
          <p:nvPr/>
        </p:nvSpPr>
        <p:spPr>
          <a:xfrm>
            <a:off x="461321" y="3344394"/>
            <a:ext cx="11276109" cy="2036284"/>
          </a:xfrm>
          <a:prstGeom prst="rect">
            <a:avLst/>
          </a:prstGeom>
          <a:solidFill>
            <a:schemeClr val="accent3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13" name="pole tekstowe 12"/>
          <p:cNvSpPr txBox="1"/>
          <p:nvPr/>
        </p:nvSpPr>
        <p:spPr>
          <a:xfrm>
            <a:off x="461320" y="3570230"/>
            <a:ext cx="11276110" cy="161582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200" dirty="0">
                <a:solidFill>
                  <a:schemeClr val="bg1"/>
                </a:solidFill>
                <a:latin typeface="Georgia" panose="02040502050405020303" pitchFamily="18" charset="0"/>
              </a:rPr>
              <a:t>Powołanie do miłości urzeczywistnia się na dwa sposoby przez: 	</a:t>
            </a:r>
          </a:p>
          <a:p>
            <a:pPr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2200" dirty="0">
                <a:solidFill>
                  <a:schemeClr val="bg1"/>
                </a:solidFill>
                <a:latin typeface="Georgia" panose="02040502050405020303" pitchFamily="18" charset="0"/>
              </a:rPr>
              <a:t> małżeństwo </a:t>
            </a:r>
          </a:p>
          <a:p>
            <a:pPr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22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pl-PL" sz="2200" dirty="0" smtClean="0">
                <a:solidFill>
                  <a:schemeClr val="bg1"/>
                </a:solidFill>
                <a:latin typeface="Georgia" panose="02040502050405020303" pitchFamily="18" charset="0"/>
              </a:rPr>
              <a:t>dziewictwo</a:t>
            </a:r>
            <a:endParaRPr lang="pl-PL" sz="22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63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1864</TotalTime>
  <Words>485</Words>
  <Application>Microsoft Office PowerPoint</Application>
  <PresentationFormat>Panoramiczny</PresentationFormat>
  <Paragraphs>66</Paragraphs>
  <Slides>11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Fira Sans</vt:lpstr>
      <vt:lpstr>Georgia</vt:lpstr>
      <vt:lpstr>Wingdings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Joanna Witczak</dc:creator>
  <cp:lastModifiedBy>Krzysztof Tomiak</cp:lastModifiedBy>
  <cp:revision>233</cp:revision>
  <dcterms:created xsi:type="dcterms:W3CDTF">2017-07-14T09:59:13Z</dcterms:created>
  <dcterms:modified xsi:type="dcterms:W3CDTF">2019-02-10T13:14:34Z</dcterms:modified>
</cp:coreProperties>
</file>