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87" r:id="rId5"/>
    <p:sldId id="268" r:id="rId6"/>
    <p:sldId id="285" r:id="rId7"/>
    <p:sldId id="302" r:id="rId8"/>
    <p:sldId id="303" r:id="rId9"/>
    <p:sldId id="304" r:id="rId10"/>
    <p:sldId id="305" r:id="rId11"/>
    <p:sldId id="301" r:id="rId1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A1D8"/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10.02.2019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" y="1567358"/>
            <a:ext cx="12191998" cy="1655762"/>
          </a:xfrm>
        </p:spPr>
        <p:txBody>
          <a:bodyPr>
            <a:normAutofit/>
          </a:bodyPr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2 LICEUM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52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>
                <a:latin typeface="Arial" panose="020B0604020202020204" pitchFamily="34" charset="0"/>
                <a:cs typeface="Arial" panose="020B0604020202020204" pitchFamily="34" charset="0"/>
              </a:rPr>
              <a:t>JAK PIĘKNIE KOCHAĆ?</a:t>
            </a:r>
            <a:br>
              <a:rPr lang="pl-PL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200" b="1" dirty="0">
                <a:latin typeface="Arial" panose="020B0604020202020204" pitchFamily="34" charset="0"/>
                <a:cs typeface="Arial" panose="020B0604020202020204" pitchFamily="34" charset="0"/>
              </a:rPr>
              <a:t>ŚWIĘTY WALENTY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694" y="-1537044"/>
            <a:ext cx="12611100" cy="84074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464040"/>
            <a:ext cx="12195712" cy="1464113"/>
          </a:xfrm>
          <a:prstGeom prst="rect">
            <a:avLst/>
          </a:prstGeom>
          <a:solidFill>
            <a:schemeClr val="accent3">
              <a:lumMod val="50000"/>
              <a:alpha val="8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62494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PIĘKNIE KOCHAĆ?</a:t>
            </a:r>
            <a:br>
              <a:rPr lang="pl-PL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ŚWIĘTY </a:t>
            </a:r>
            <a:r>
              <a:rPr lang="pl-P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WALENTY</a:t>
            </a:r>
            <a:endParaRPr lang="pl-PL" sz="3600" b="1" dirty="0" smtClean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8150" y="-927100"/>
            <a:ext cx="13068300" cy="87122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1377558"/>
            <a:ext cx="11276109" cy="4584926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19" y="1519312"/>
            <a:ext cx="11276110" cy="4093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Żył w III w. i był biskupem Terni w </a:t>
            </a:r>
            <a:r>
              <a:rPr lang="pl-PL" sz="2200" dirty="0" err="1">
                <a:solidFill>
                  <a:schemeClr val="bg1"/>
                </a:solidFill>
                <a:latin typeface="Georgia" panose="02040502050405020303" pitchFamily="18" charset="0"/>
              </a:rPr>
              <a:t>Umbri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 ;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14 lutego 269 r. - za panowania cesarza  Klaudiusza II Gotta - poniósł śmierć męczeńską;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Pochowano go w Rzymie przy via </a:t>
            </a:r>
            <a:r>
              <a:rPr lang="pl-PL" sz="2200" dirty="0" err="1">
                <a:solidFill>
                  <a:schemeClr val="bg1"/>
                </a:solidFill>
                <a:latin typeface="Georgia" panose="02040502050405020303" pitchFamily="18" charset="0"/>
              </a:rPr>
              <a:t>Flaminia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; 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Grób ks. biskupa Walentego już w IV w. otoczony był szczególną czcią. Nad grobem papież Juliusz I wystawił bazylikę pod wezwaniem św. Walentego;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Pod koniec V wieku papież Gelazy I ustanowił liturgiczne święto męczennika Walentego;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Św. Walenty patronuje zakochanym i ciężko chorym, m.in. na epilepsję</a:t>
            </a:r>
          </a:p>
        </p:txBody>
      </p:sp>
      <p:sp>
        <p:nvSpPr>
          <p:cNvPr id="8" name="Prostokąt 7"/>
          <p:cNvSpPr/>
          <p:nvPr/>
        </p:nvSpPr>
        <p:spPr>
          <a:xfrm>
            <a:off x="3452170" y="253334"/>
            <a:ext cx="5009038" cy="982471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452170" y="386165"/>
            <a:ext cx="5009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>
                <a:solidFill>
                  <a:schemeClr val="bg1"/>
                </a:solidFill>
                <a:latin typeface="Georgia" panose="02040502050405020303" pitchFamily="18" charset="0"/>
              </a:rPr>
              <a:t>ś</a:t>
            </a:r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w. Walenty</a:t>
            </a:r>
          </a:p>
        </p:txBody>
      </p:sp>
    </p:spTree>
    <p:extLst>
      <p:ext uri="{BB962C8B-B14F-4D97-AF65-F5344CB8AC3E}">
        <p14:creationId xmlns:p14="http://schemas.microsoft.com/office/powerpoint/2010/main" val="129488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450" y="-749300"/>
            <a:ext cx="12534900" cy="83566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95761" y="1392014"/>
            <a:ext cx="11276109" cy="4378217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95760" y="1548827"/>
            <a:ext cx="11276110" cy="40933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w czasie prześladowań uzdrowił ze ślepoty córkę jednego ze sług cesarskich </a:t>
            </a:r>
            <a:b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i doprowadził do nawrócenia całej jego rodziny;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jako pierwszy pobłogosławił związek małżeński między poganinem i chrześcijanką;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błogosławił potajemnie zakochanym parom w sytuacji, w której Rzymianie zabraniali zawierania związków małżeńskich przez mężczyzn którzy nie służyli jeszcze w wojsku;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do swoich  wiernych pisał listy, w których opowiadał o ogromnej miłości Chrystusa;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skazany na śmierć napisał z więzienia pierwszą „Walentynkę” - zostawił córce strażnika liść w kształcie serca z dedykacją "Od Twojego Walentego".  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1319" y="208547"/>
            <a:ext cx="11276109" cy="877303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41378"/>
            <a:ext cx="11276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CZYNY MIŁOŚCI ŚW. WALENTEGO </a:t>
            </a:r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2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5224" y="-514350"/>
            <a:ext cx="13478932" cy="75819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804221" y="331309"/>
            <a:ext cx="6129980" cy="21812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804220" y="498725"/>
            <a:ext cx="61299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>
                <a:solidFill>
                  <a:schemeClr val="bg1"/>
                </a:solidFill>
                <a:latin typeface="Georgia" panose="02040502050405020303" pitchFamily="18" charset="0"/>
              </a:rPr>
              <a:t>ZADANIE DLA UCZNIÓW</a:t>
            </a:r>
            <a:endParaRPr lang="pl-PL" sz="54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1319" y="2709745"/>
            <a:ext cx="6701481" cy="3120195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19" y="2746348"/>
            <a:ext cx="67014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>
                <a:solidFill>
                  <a:schemeClr val="bg1"/>
                </a:solidFill>
                <a:latin typeface="Georgia" panose="02040502050405020303" pitchFamily="18" charset="0"/>
              </a:rPr>
              <a:t>Odnosząc się do życia św. Walentego </a:t>
            </a:r>
            <a:br>
              <a:rPr lang="pl-PL" sz="48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4800" dirty="0">
                <a:solidFill>
                  <a:schemeClr val="bg1"/>
                </a:solidFill>
                <a:latin typeface="Georgia" panose="02040502050405020303" pitchFamily="18" charset="0"/>
              </a:rPr>
              <a:t> napiszcie definicję </a:t>
            </a:r>
            <a:r>
              <a:rPr lang="pl-PL" sz="4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miłości.</a:t>
            </a:r>
            <a:endParaRPr lang="pl-PL" sz="48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46122" y="-12357"/>
            <a:ext cx="17084244" cy="688271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47900"/>
            <a:ext cx="11310550" cy="857000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32255" y="326611"/>
            <a:ext cx="1131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KATECHIZM KOŚCIOŁA KATOLICKIEGO O MIŁOŚCI </a:t>
            </a:r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461320" y="1415461"/>
            <a:ext cx="11276109" cy="3766140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95760" y="1712054"/>
            <a:ext cx="11276110" cy="313932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„Miłość jest cnotą </a:t>
            </a:r>
            <a:r>
              <a:rPr lang="pl-PL" sz="2200" dirty="0" err="1">
                <a:solidFill>
                  <a:schemeClr val="bg1"/>
                </a:solidFill>
                <a:latin typeface="Georgia" panose="02040502050405020303" pitchFamily="18" charset="0"/>
              </a:rPr>
              <a:t>teologalną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, dzięki której miłujemy Boga nade wszystko dla Niego samego, a naszych bliźnich jak siebie samych 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ze 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względu na miłość Boga” (KKK 1822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sz="2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Miłość wymaga dobroci i upomnienia braterskiego; jest życzliwością; rodzi wzajemność; pozostaje bezinteresowna i hojna. Miłość jest przyjaźnią i komunią” </a:t>
            </a:r>
            <a:endParaRPr lang="pl-PL" sz="2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   (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KKK 1829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).</a:t>
            </a:r>
            <a:endParaRPr lang="pl-PL" sz="22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80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576" y="-2353198"/>
            <a:ext cx="12915900" cy="922355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47900"/>
            <a:ext cx="11310550" cy="1167560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293071"/>
            <a:ext cx="113105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ŚW. PAWEŁ APOSTOŁ W PIERWSZYM LIŚCIE DO KORYNTIAN MIŁOŚĆ STAWIA PONAD WSZYSTKO </a:t>
            </a:r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461320" y="1809750"/>
            <a:ext cx="11276109" cy="3983927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78540" y="2165761"/>
            <a:ext cx="11276110" cy="307770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Miłość 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cierpliwa jest, łaskawa jest.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Miłość nie zazdrości, nie szuka poklasku, nie unosi się pychą;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nie dopuszcza się bezwstydu, nie szuka swego, nie unosi się gniewem, nie pamięta złego;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nie cieszy się z niesprawiedliwości, lecz 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wpółweseli 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się z prawdą.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Wszystko znosi, wszystkiemu wierzy, we wszystkim pokłada nadzieję, wszystko przetrzyma. Miłość nigdy nie ustaje…” </a:t>
            </a:r>
          </a:p>
        </p:txBody>
      </p:sp>
    </p:spTree>
    <p:extLst>
      <p:ext uri="{BB962C8B-B14F-4D97-AF65-F5344CB8AC3E}">
        <p14:creationId xmlns:p14="http://schemas.microsoft.com/office/powerpoint/2010/main" val="390601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47900"/>
            <a:ext cx="11310550" cy="1179674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326611"/>
            <a:ext cx="113105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JEZUS ZAPEWNIA O SWOJEJ MIŁOŚCI</a:t>
            </a:r>
            <a:b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I ZACHĘCA DO TRWANIA W NIEJ</a:t>
            </a:r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1653664" y="1804279"/>
            <a:ext cx="4895389" cy="4378217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1653664" y="2115554"/>
            <a:ext cx="4895389" cy="364715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„Jak Mnie umiłował Ojciec, tak i Ja was umiłowałem. Wytrwajcie </a:t>
            </a:r>
            <a:endParaRPr lang="pl-PL" sz="2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miłości mojej!” 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(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J 15,9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endParaRPr lang="pl-PL" sz="2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„Jeśli będziecie zachowywać moje przykazania, będziecie trwać </a:t>
            </a:r>
            <a:endParaRPr lang="pl-PL" sz="2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miłości mojej” 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(</a:t>
            </a: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J 15,10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)</a:t>
            </a:r>
            <a:endParaRPr lang="pl-PL" sz="22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00900" y="1477113"/>
            <a:ext cx="3638550" cy="5217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516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2150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016583"/>
            <a:ext cx="11310550" cy="125560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2095294"/>
            <a:ext cx="112761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MIŁOŚĆ JEST PODSTAWOWYM I WRODZONYM POWOŁANIEM KAŻDEJ ISTOTY LUDZKIEJ (FC 11)</a:t>
            </a:r>
            <a:b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461321" y="3344394"/>
            <a:ext cx="11276109" cy="2036284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61320" y="3570230"/>
            <a:ext cx="11276110" cy="161582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Powołanie do miłości urzeczywistnia się na dwa sposoby przez: 	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 małżeństwo 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dziewictwo</a:t>
            </a:r>
            <a:endParaRPr lang="pl-PL" sz="22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63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4915" y="-152401"/>
            <a:ext cx="13701830" cy="716280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47900"/>
            <a:ext cx="11310550" cy="1179674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326611"/>
            <a:ext cx="113105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>
                <a:solidFill>
                  <a:schemeClr val="bg1"/>
                </a:solidFill>
                <a:latin typeface="Georgia" panose="02040502050405020303" pitchFamily="18" charset="0"/>
              </a:rPr>
              <a:t>PRACA Z TEKSTEM W GRUPACH </a:t>
            </a:r>
            <a:br>
              <a:rPr lang="pl-PL" sz="3200" b="1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b="1" dirty="0">
                <a:solidFill>
                  <a:schemeClr val="bg1"/>
                </a:solidFill>
                <a:latin typeface="Georgia" panose="02040502050405020303" pitchFamily="18" charset="0"/>
              </a:rPr>
              <a:t>(podręcznik ucznia „Słowo zamienić w czyn”) </a:t>
            </a:r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461320" y="1654985"/>
            <a:ext cx="11276109" cy="3031315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95761" y="1790758"/>
            <a:ext cx="11241668" cy="263149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200" b="1" dirty="0">
                <a:solidFill>
                  <a:schemeClr val="bg1"/>
                </a:solidFill>
                <a:latin typeface="Georgia" panose="02040502050405020303" pitchFamily="18" charset="0"/>
              </a:rPr>
              <a:t>Miłość małżeńska jest</a:t>
            </a:r>
            <a:r>
              <a:rPr lang="pl-PL" sz="2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:</a:t>
            </a:r>
          </a:p>
          <a:p>
            <a:pPr algn="ctr">
              <a:lnSpc>
                <a:spcPct val="150000"/>
              </a:lnSpc>
            </a:pPr>
            <a:endParaRPr lang="pl-PL" sz="2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darem (CT 14)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całkowitym osobowym oddaniem (CT 11)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sz="2200" dirty="0">
                <a:solidFill>
                  <a:schemeClr val="bg1"/>
                </a:solidFill>
                <a:latin typeface="Georgia" panose="02040502050405020303" pitchFamily="18" charset="0"/>
              </a:rPr>
              <a:t>wierna (CT 11)</a:t>
            </a:r>
          </a:p>
        </p:txBody>
      </p:sp>
    </p:spTree>
    <p:extLst>
      <p:ext uri="{BB962C8B-B14F-4D97-AF65-F5344CB8AC3E}">
        <p14:creationId xmlns:p14="http://schemas.microsoft.com/office/powerpoint/2010/main" val="193277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468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Moje miejsce w świecie. Religia </a:t>
            </a:r>
            <a:r>
              <a:rPr lang="pl-PL" sz="2400" i="1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pgim</a:t>
            </a:r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 kl.2 podr. dla ucznia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2012.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Moje miejsce w świecie. Poradnik metodyczny. Druga klasa </a:t>
            </a:r>
            <a:r>
              <a:rPr lang="pl-PL" sz="2400" i="1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pgim</a:t>
            </a:r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., 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red. ks. prof. J. Szpet, D. Jackowiak. Wydawnictwo Święty Wojciech, Poznań 2012</a:t>
            </a:r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.</a:t>
            </a:r>
          </a:p>
          <a:p>
            <a:endParaRPr lang="pl-PL" sz="2400" i="1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https://www.brewiarz.pl/czytelnia/swieci/02-14b.php3, 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dostęp: 9.02.2019r</a:t>
            </a:r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.</a:t>
            </a:r>
          </a:p>
          <a:p>
            <a:endParaRPr lang="pl-PL" sz="2400" i="1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Katechizm Kościoła Katolickiego, </a:t>
            </a:r>
            <a:r>
              <a:rPr lang="pl-PL" sz="2400" dirty="0">
                <a:latin typeface="Arial" pitchFamily="34" charset="0"/>
                <a:ea typeface="Fira Sans" pitchFamily="34" charset="0"/>
                <a:cs typeface="Arial" pitchFamily="34" charset="0"/>
              </a:rPr>
              <a:t>II wydanie 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poprawione, </a:t>
            </a:r>
            <a:r>
              <a:rPr lang="pl-PL" sz="2400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Pallottinum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 Poznań2002, nn. 1822, 1829</a:t>
            </a:r>
          </a:p>
          <a:p>
            <a:endParaRPr lang="pl-PL" sz="24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206321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1864</TotalTime>
  <Words>485</Words>
  <Application>Microsoft Office PowerPoint</Application>
  <PresentationFormat>Panoramiczny</PresentationFormat>
  <Paragraphs>66</Paragraphs>
  <Slides>11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Fira Sans</vt:lpstr>
      <vt:lpstr>Georgia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233</cp:revision>
  <dcterms:created xsi:type="dcterms:W3CDTF">2017-07-14T09:59:13Z</dcterms:created>
  <dcterms:modified xsi:type="dcterms:W3CDTF">2019-02-10T13:14:34Z</dcterms:modified>
</cp:coreProperties>
</file>