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5" r:id="rId4"/>
    <p:sldId id="287" r:id="rId5"/>
    <p:sldId id="268" r:id="rId6"/>
    <p:sldId id="285" r:id="rId7"/>
    <p:sldId id="288" r:id="rId8"/>
    <p:sldId id="293" r:id="rId9"/>
    <p:sldId id="294" r:id="rId10"/>
    <p:sldId id="295" r:id="rId11"/>
    <p:sldId id="296" r:id="rId12"/>
    <p:sldId id="297" r:id="rId13"/>
    <p:sldId id="298" r:id="rId14"/>
    <p:sldId id="299" r:id="rId15"/>
    <p:sldId id="300" r:id="rId16"/>
    <p:sldId id="261" r:id="rId17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2A1D8"/>
    <a:srgbClr val="FC611C"/>
    <a:srgbClr val="FF5050"/>
    <a:srgbClr val="FFCC00"/>
    <a:srgbClr val="FFD966"/>
    <a:srgbClr val="C10B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9645" autoAdjust="0"/>
  </p:normalViewPr>
  <p:slideViewPr>
    <p:cSldViewPr snapToGrid="0">
      <p:cViewPr varScale="1">
        <p:scale>
          <a:sx n="74" d="100"/>
          <a:sy n="74" d="100"/>
        </p:scale>
        <p:origin x="540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D21E8-67DD-4C8C-BEED-881BBFE87786}" type="datetimeFigureOut">
              <a:rPr lang="pl-PL" smtClean="0"/>
              <a:pPr/>
              <a:t>30.01.2019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75B65-40A4-4CD6-B80E-202AE05D530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89831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D21E8-67DD-4C8C-BEED-881BBFE87786}" type="datetimeFigureOut">
              <a:rPr lang="pl-PL" smtClean="0"/>
              <a:pPr/>
              <a:t>30.01.2019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75B65-40A4-4CD6-B80E-202AE05D530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67339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D21E8-67DD-4C8C-BEED-881BBFE87786}" type="datetimeFigureOut">
              <a:rPr lang="pl-PL" smtClean="0"/>
              <a:pPr/>
              <a:t>30.01.2019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75B65-40A4-4CD6-B80E-202AE05D530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21453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D21E8-67DD-4C8C-BEED-881BBFE87786}" type="datetimeFigureOut">
              <a:rPr lang="pl-PL" smtClean="0"/>
              <a:pPr/>
              <a:t>30.01.2019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75B65-40A4-4CD6-B80E-202AE05D530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35119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D21E8-67DD-4C8C-BEED-881BBFE87786}" type="datetimeFigureOut">
              <a:rPr lang="pl-PL" smtClean="0"/>
              <a:pPr/>
              <a:t>30.01.2019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75B65-40A4-4CD6-B80E-202AE05D530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38198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D21E8-67DD-4C8C-BEED-881BBFE87786}" type="datetimeFigureOut">
              <a:rPr lang="pl-PL" smtClean="0"/>
              <a:pPr/>
              <a:t>30.01.2019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75B65-40A4-4CD6-B80E-202AE05D530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10654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D21E8-67DD-4C8C-BEED-881BBFE87786}" type="datetimeFigureOut">
              <a:rPr lang="pl-PL" smtClean="0"/>
              <a:pPr/>
              <a:t>30.01.2019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75B65-40A4-4CD6-B80E-202AE05D530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68653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D21E8-67DD-4C8C-BEED-881BBFE87786}" type="datetimeFigureOut">
              <a:rPr lang="pl-PL" smtClean="0"/>
              <a:pPr/>
              <a:t>30.01.2019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75B65-40A4-4CD6-B80E-202AE05D530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04367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D21E8-67DD-4C8C-BEED-881BBFE87786}" type="datetimeFigureOut">
              <a:rPr lang="pl-PL" smtClean="0"/>
              <a:pPr/>
              <a:t>30.01.2019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75B65-40A4-4CD6-B80E-202AE05D530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84715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D21E8-67DD-4C8C-BEED-881BBFE87786}" type="datetimeFigureOut">
              <a:rPr lang="pl-PL" smtClean="0"/>
              <a:pPr/>
              <a:t>30.01.2019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75B65-40A4-4CD6-B80E-202AE05D530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54093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D21E8-67DD-4C8C-BEED-881BBFE87786}" type="datetimeFigureOut">
              <a:rPr lang="pl-PL" smtClean="0"/>
              <a:pPr/>
              <a:t>30.01.2019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75B65-40A4-4CD6-B80E-202AE05D530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11233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7D21E8-67DD-4C8C-BEED-881BBFE87786}" type="datetimeFigureOut">
              <a:rPr lang="pl-PL" smtClean="0"/>
              <a:pPr/>
              <a:t>30.01.2019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975B65-40A4-4CD6-B80E-202AE05D530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7809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metro.gazeta.pl/metro/1,50144,17560094,Dzien_z_zycia_benedyktynskiego_;dost&#281;p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2" y="1515954"/>
            <a:ext cx="12191998" cy="1655762"/>
          </a:xfrm>
        </p:spPr>
        <p:txBody>
          <a:bodyPr>
            <a:noAutofit/>
          </a:bodyPr>
          <a:lstStyle/>
          <a:p>
            <a:r>
              <a:rPr lang="pl-PL" sz="5000" baseline="30000" dirty="0" smtClean="0"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PREZENTACJA DLA KLASY 1 LICEUM</a:t>
            </a:r>
            <a:r>
              <a:rPr lang="pl-PL" sz="5000" baseline="30000" dirty="0"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 </a:t>
            </a:r>
            <a:r>
              <a:rPr lang="pl-PL" sz="5000" baseline="30000" dirty="0" smtClean="0"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DO </a:t>
            </a:r>
            <a:r>
              <a:rPr lang="pl-PL" sz="5000" baseline="30000" dirty="0" smtClean="0"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DZIAŁU </a:t>
            </a:r>
          </a:p>
          <a:p>
            <a:r>
              <a:rPr lang="pl-PL" sz="5000" baseline="30000" dirty="0" smtClean="0"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„GDY SIĘ MODLICIE”</a:t>
            </a:r>
          </a:p>
          <a:p>
            <a:r>
              <a:rPr lang="pl-PL" sz="5000" dirty="0" smtClean="0"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 </a:t>
            </a:r>
          </a:p>
        </p:txBody>
      </p:sp>
      <p:sp>
        <p:nvSpPr>
          <p:cNvPr id="6" name="Podtytuł 2"/>
          <p:cNvSpPr txBox="1">
            <a:spLocks/>
          </p:cNvSpPr>
          <p:nvPr/>
        </p:nvSpPr>
        <p:spPr>
          <a:xfrm>
            <a:off x="1676400" y="3700936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l-PL" sz="800" b="1" baseline="30000" dirty="0" smtClean="0">
              <a:latin typeface="Fira Sans" panose="020B0503050000020004" pitchFamily="34" charset="0"/>
              <a:ea typeface="Fira Sans" panose="020B0503050000020004" pitchFamily="34" charset="0"/>
            </a:endParaRPr>
          </a:p>
          <a:p>
            <a:endParaRPr lang="pl-PL" dirty="0"/>
          </a:p>
        </p:txBody>
      </p:sp>
      <p:sp>
        <p:nvSpPr>
          <p:cNvPr id="7" name="Prostokąt 6"/>
          <p:cNvSpPr/>
          <p:nvPr/>
        </p:nvSpPr>
        <p:spPr>
          <a:xfrm>
            <a:off x="4996247" y="2782439"/>
            <a:ext cx="2199502" cy="90616"/>
          </a:xfrm>
          <a:prstGeom prst="rect">
            <a:avLst/>
          </a:prstGeom>
          <a:solidFill>
            <a:srgbClr val="C10B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8958" y="5642919"/>
            <a:ext cx="1934083" cy="609728"/>
          </a:xfrm>
          <a:prstGeom prst="rect">
            <a:avLst/>
          </a:prstGeom>
        </p:spPr>
      </p:pic>
      <p:sp>
        <p:nvSpPr>
          <p:cNvPr id="9" name="pole tekstowe 8"/>
          <p:cNvSpPr txBox="1"/>
          <p:nvPr/>
        </p:nvSpPr>
        <p:spPr>
          <a:xfrm>
            <a:off x="-2" y="3257744"/>
            <a:ext cx="1219199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300" b="1" dirty="0" smtClean="0">
                <a:latin typeface="Arial" pitchFamily="34" charset="0"/>
                <a:ea typeface="Fira Sans" pitchFamily="34" charset="0"/>
                <a:cs typeface="Arial" pitchFamily="34" charset="0"/>
              </a:rPr>
              <a:t>MODLITWA CHRZEŚCIJAŃSKA</a:t>
            </a:r>
            <a:endParaRPr lang="pl-PL" sz="3300" b="1" dirty="0">
              <a:latin typeface="Arial" pitchFamily="34" charset="0"/>
              <a:ea typeface="Fira Sans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4191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589" y="-1040532"/>
            <a:ext cx="12641178" cy="8939064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461320" y="6104237"/>
            <a:ext cx="1795848" cy="7661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baseline="-25000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55" y="6260756"/>
            <a:ext cx="1445053" cy="433516"/>
          </a:xfrm>
          <a:prstGeom prst="rect">
            <a:avLst/>
          </a:prstGeom>
        </p:spPr>
      </p:pic>
      <p:sp>
        <p:nvSpPr>
          <p:cNvPr id="6" name="Schemat blokowy: łącznik 5"/>
          <p:cNvSpPr/>
          <p:nvPr/>
        </p:nvSpPr>
        <p:spPr>
          <a:xfrm>
            <a:off x="11252887" y="6193308"/>
            <a:ext cx="518983" cy="518983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>
                <a:solidFill>
                  <a:schemeClr val="tx1"/>
                </a:solidFill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8</a:t>
            </a:r>
            <a:endParaRPr lang="pl-PL" dirty="0">
              <a:solidFill>
                <a:schemeClr val="tx1"/>
              </a:solidFill>
              <a:latin typeface="Arial" pitchFamily="34" charset="0"/>
              <a:ea typeface="Fira Sans" panose="020B0503050000020004" pitchFamily="34" charset="0"/>
              <a:cs typeface="Arial" pitchFamily="34" charset="0"/>
            </a:endParaRPr>
          </a:p>
        </p:txBody>
      </p:sp>
      <p:sp>
        <p:nvSpPr>
          <p:cNvPr id="11" name="Prostokąt 10"/>
          <p:cNvSpPr/>
          <p:nvPr/>
        </p:nvSpPr>
        <p:spPr>
          <a:xfrm>
            <a:off x="461320" y="336884"/>
            <a:ext cx="11310549" cy="5021179"/>
          </a:xfrm>
          <a:prstGeom prst="rect">
            <a:avLst/>
          </a:prstGeom>
          <a:solidFill>
            <a:schemeClr val="accent3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200" dirty="0"/>
          </a:p>
        </p:txBody>
      </p:sp>
      <p:sp>
        <p:nvSpPr>
          <p:cNvPr id="12" name="pole tekstowe 11"/>
          <p:cNvSpPr txBox="1"/>
          <p:nvPr/>
        </p:nvSpPr>
        <p:spPr>
          <a:xfrm>
            <a:off x="461319" y="513725"/>
            <a:ext cx="11310549" cy="4745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pl-PL" sz="2800" b="1" dirty="0">
                <a:solidFill>
                  <a:schemeClr val="bg1"/>
                </a:solidFill>
                <a:latin typeface="Georgia" panose="02040502050405020303" pitchFamily="18" charset="0"/>
              </a:rPr>
              <a:t>Z NAUCZANIA KOŚCIOŁA O MODLITWIE:</a:t>
            </a:r>
          </a:p>
          <a:p>
            <a:pPr>
              <a:lnSpc>
                <a:spcPct val="90000"/>
              </a:lnSpc>
            </a:pPr>
            <a:endParaRPr lang="pl-PL" sz="2800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>
              <a:lnSpc>
                <a:spcPct val="150000"/>
              </a:lnSpc>
            </a:pPr>
            <a:r>
              <a:rPr lang="pl-PL" sz="2800" dirty="0">
                <a:solidFill>
                  <a:schemeClr val="bg1"/>
                </a:solidFill>
                <a:latin typeface="Georgia" panose="02040502050405020303" pitchFamily="18" charset="0"/>
              </a:rPr>
              <a:t>„Nauczyć się modlić z Jezusem to znaczy modlić się tymi samymi uczuciami, z jakimi  On zwracał się do Ojca: adoracja, uwielbienie, dziękczynienie, synowskie zaufanie, prośba, podziw dla Jego chwały. Te uczucia odzwierciedlają się w modlitwie </a:t>
            </a:r>
            <a:r>
              <a:rPr lang="pl-PL" sz="2800" i="1" dirty="0">
                <a:solidFill>
                  <a:schemeClr val="bg1"/>
                </a:solidFill>
                <a:latin typeface="Georgia" panose="02040502050405020303" pitchFamily="18" charset="0"/>
              </a:rPr>
              <a:t>Ojcze nasz, </a:t>
            </a:r>
            <a:r>
              <a:rPr lang="pl-PL" sz="2800" dirty="0">
                <a:solidFill>
                  <a:schemeClr val="bg1"/>
                </a:solidFill>
                <a:latin typeface="Georgia" panose="02040502050405020303" pitchFamily="18" charset="0"/>
              </a:rPr>
              <a:t>której Jezus nauczył uczniów i która jest wzorem wszelkiej modlitwy chrześcijańskiej” </a:t>
            </a:r>
            <a:r>
              <a:rPr lang="pl-PL" sz="2000" dirty="0">
                <a:solidFill>
                  <a:schemeClr val="bg1"/>
                </a:solidFill>
                <a:latin typeface="Georgia" panose="02040502050405020303" pitchFamily="18" charset="0"/>
              </a:rPr>
              <a:t>(DOK 85).</a:t>
            </a:r>
          </a:p>
        </p:txBody>
      </p:sp>
    </p:spTree>
    <p:extLst>
      <p:ext uri="{BB962C8B-B14F-4D97-AF65-F5344CB8AC3E}">
        <p14:creationId xmlns:p14="http://schemas.microsoft.com/office/powerpoint/2010/main" val="4120110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995" y="0"/>
            <a:ext cx="12641178" cy="8427452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461320" y="6104237"/>
            <a:ext cx="1795848" cy="7661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baseline="-25000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55" y="6260756"/>
            <a:ext cx="1445053" cy="433516"/>
          </a:xfrm>
          <a:prstGeom prst="rect">
            <a:avLst/>
          </a:prstGeom>
        </p:spPr>
      </p:pic>
      <p:sp>
        <p:nvSpPr>
          <p:cNvPr id="6" name="Schemat blokowy: łącznik 5"/>
          <p:cNvSpPr/>
          <p:nvPr/>
        </p:nvSpPr>
        <p:spPr>
          <a:xfrm>
            <a:off x="11252887" y="6193308"/>
            <a:ext cx="518983" cy="518983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>
                <a:solidFill>
                  <a:schemeClr val="tx1"/>
                </a:solidFill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9</a:t>
            </a:r>
            <a:endParaRPr lang="pl-PL" dirty="0">
              <a:solidFill>
                <a:schemeClr val="tx1"/>
              </a:solidFill>
              <a:latin typeface="Arial" pitchFamily="34" charset="0"/>
              <a:ea typeface="Fira Sans" panose="020B0503050000020004" pitchFamily="34" charset="0"/>
              <a:cs typeface="Arial" pitchFamily="34" charset="0"/>
            </a:endParaRPr>
          </a:p>
        </p:txBody>
      </p:sp>
      <p:sp>
        <p:nvSpPr>
          <p:cNvPr id="11" name="Prostokąt 10"/>
          <p:cNvSpPr/>
          <p:nvPr/>
        </p:nvSpPr>
        <p:spPr>
          <a:xfrm>
            <a:off x="461320" y="336884"/>
            <a:ext cx="11310549" cy="5021179"/>
          </a:xfrm>
          <a:prstGeom prst="rect">
            <a:avLst/>
          </a:prstGeom>
          <a:solidFill>
            <a:schemeClr val="accent3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200" dirty="0"/>
          </a:p>
        </p:txBody>
      </p:sp>
      <p:sp>
        <p:nvSpPr>
          <p:cNvPr id="12" name="pole tekstowe 11"/>
          <p:cNvSpPr txBox="1"/>
          <p:nvPr/>
        </p:nvSpPr>
        <p:spPr>
          <a:xfrm>
            <a:off x="461320" y="434546"/>
            <a:ext cx="11310549" cy="5826210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>
              <a:lnSpc>
                <a:spcPct val="90000"/>
              </a:lnSpc>
            </a:pPr>
            <a:r>
              <a:rPr lang="pl-PL" sz="2300" b="1" dirty="0">
                <a:solidFill>
                  <a:schemeClr val="bg1"/>
                </a:solidFill>
                <a:latin typeface="Georgia" panose="02040502050405020303" pitchFamily="18" charset="0"/>
              </a:rPr>
              <a:t>OJCZE NASZ </a:t>
            </a:r>
            <a:r>
              <a:rPr lang="pl-PL" sz="2300" b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 [</a:t>
            </a:r>
            <a:r>
              <a:rPr lang="pl-PL" sz="2000" b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Mt </a:t>
            </a:r>
            <a:r>
              <a:rPr lang="pl-PL" sz="2000" b="1" dirty="0">
                <a:solidFill>
                  <a:schemeClr val="bg1"/>
                </a:solidFill>
                <a:latin typeface="Georgia" panose="02040502050405020303" pitchFamily="18" charset="0"/>
              </a:rPr>
              <a:t>6, </a:t>
            </a:r>
            <a:r>
              <a:rPr lang="pl-PL" sz="2000" b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9-13]</a:t>
            </a:r>
          </a:p>
          <a:p>
            <a:pPr>
              <a:lnSpc>
                <a:spcPct val="90000"/>
              </a:lnSpc>
            </a:pPr>
            <a:r>
              <a:rPr lang="pl-PL" sz="2300" b="1" dirty="0">
                <a:solidFill>
                  <a:schemeClr val="bg1"/>
                </a:solidFill>
                <a:latin typeface="Georgia" panose="02040502050405020303" pitchFamily="18" charset="0"/>
              </a:rPr>
              <a:t/>
            </a:r>
            <a:br>
              <a:rPr lang="pl-PL" sz="2300" b="1" dirty="0">
                <a:solidFill>
                  <a:schemeClr val="bg1"/>
                </a:solidFill>
                <a:latin typeface="Georgia" panose="02040502050405020303" pitchFamily="18" charset="0"/>
              </a:rPr>
            </a:br>
            <a:r>
              <a:rPr lang="pl-PL" sz="2300" dirty="0">
                <a:solidFill>
                  <a:schemeClr val="bg1"/>
                </a:solidFill>
                <a:latin typeface="Georgia" panose="02040502050405020303" pitchFamily="18" charset="0"/>
              </a:rPr>
              <a:t>Wy zatem tak się módlcie:</a:t>
            </a:r>
            <a:br>
              <a:rPr lang="pl-PL" sz="2300" dirty="0">
                <a:solidFill>
                  <a:schemeClr val="bg1"/>
                </a:solidFill>
                <a:latin typeface="Georgia" panose="02040502050405020303" pitchFamily="18" charset="0"/>
              </a:rPr>
            </a:br>
            <a:r>
              <a:rPr lang="pl-PL" sz="2300" dirty="0">
                <a:solidFill>
                  <a:schemeClr val="bg1"/>
                </a:solidFill>
                <a:latin typeface="Georgia" panose="02040502050405020303" pitchFamily="18" charset="0"/>
              </a:rPr>
              <a:t>Ojcze nasz, który jesteś w niebie, </a:t>
            </a:r>
            <a:br>
              <a:rPr lang="pl-PL" sz="2300" dirty="0">
                <a:solidFill>
                  <a:schemeClr val="bg1"/>
                </a:solidFill>
                <a:latin typeface="Georgia" panose="02040502050405020303" pitchFamily="18" charset="0"/>
              </a:rPr>
            </a:br>
            <a:r>
              <a:rPr lang="pl-PL" sz="2300" dirty="0">
                <a:solidFill>
                  <a:schemeClr val="bg1"/>
                </a:solidFill>
                <a:latin typeface="Georgia" panose="02040502050405020303" pitchFamily="18" charset="0"/>
              </a:rPr>
              <a:t>niech się święci imię Twoje!</a:t>
            </a:r>
            <a:br>
              <a:rPr lang="pl-PL" sz="2300" dirty="0">
                <a:solidFill>
                  <a:schemeClr val="bg1"/>
                </a:solidFill>
                <a:latin typeface="Georgia" panose="02040502050405020303" pitchFamily="18" charset="0"/>
              </a:rPr>
            </a:br>
            <a:r>
              <a:rPr lang="pl-PL" sz="2300" dirty="0">
                <a:solidFill>
                  <a:schemeClr val="bg1"/>
                </a:solidFill>
                <a:latin typeface="Georgia" panose="02040502050405020303" pitchFamily="18" charset="0"/>
              </a:rPr>
              <a:t>Niech przyjdzie Królestwo Twoje; Niech Twoja wola spełnia się na ziemi, tak jak </a:t>
            </a:r>
            <a:r>
              <a:rPr lang="pl-PL" sz="2300" dirty="0" smtClean="0">
                <a:solidFill>
                  <a:schemeClr val="bg1"/>
                </a:solidFill>
                <a:latin typeface="Georgia" panose="02040502050405020303" pitchFamily="18" charset="0"/>
              </a:rPr>
              <a:t/>
            </a:r>
            <a:br>
              <a:rPr lang="pl-PL" sz="2300" dirty="0" smtClean="0">
                <a:solidFill>
                  <a:schemeClr val="bg1"/>
                </a:solidFill>
                <a:latin typeface="Georgia" panose="02040502050405020303" pitchFamily="18" charset="0"/>
              </a:rPr>
            </a:br>
            <a:r>
              <a:rPr lang="pl-PL" sz="2300" dirty="0" smtClean="0">
                <a:solidFill>
                  <a:schemeClr val="bg1"/>
                </a:solidFill>
                <a:latin typeface="Georgia" panose="02040502050405020303" pitchFamily="18" charset="0"/>
              </a:rPr>
              <a:t>i </a:t>
            </a:r>
            <a:r>
              <a:rPr lang="pl-PL" sz="2300" dirty="0">
                <a:solidFill>
                  <a:schemeClr val="bg1"/>
                </a:solidFill>
                <a:latin typeface="Georgia" panose="02040502050405020303" pitchFamily="18" charset="0"/>
              </a:rPr>
              <a:t>w niebie daj nam dzisiaj;</a:t>
            </a:r>
            <a:br>
              <a:rPr lang="pl-PL" sz="2300" dirty="0">
                <a:solidFill>
                  <a:schemeClr val="bg1"/>
                </a:solidFill>
                <a:latin typeface="Georgia" panose="02040502050405020303" pitchFamily="18" charset="0"/>
              </a:rPr>
            </a:br>
            <a:r>
              <a:rPr lang="pl-PL" sz="2300" dirty="0">
                <a:solidFill>
                  <a:schemeClr val="bg1"/>
                </a:solidFill>
                <a:latin typeface="Georgia" panose="02040502050405020303" pitchFamily="18" charset="0"/>
              </a:rPr>
              <a:t>i przebacz nam nasze winy, jak i my przebaczamy tym, którzy przeciw nam </a:t>
            </a:r>
            <a:r>
              <a:rPr lang="pl-PL" sz="2300" dirty="0" smtClean="0">
                <a:solidFill>
                  <a:schemeClr val="bg1"/>
                </a:solidFill>
                <a:latin typeface="Georgia" panose="02040502050405020303" pitchFamily="18" charset="0"/>
              </a:rPr>
              <a:t>zawinili; i </a:t>
            </a:r>
            <a:r>
              <a:rPr lang="pl-PL" sz="2300" dirty="0">
                <a:solidFill>
                  <a:schemeClr val="bg1"/>
                </a:solidFill>
                <a:latin typeface="Georgia" panose="02040502050405020303" pitchFamily="18" charset="0"/>
              </a:rPr>
              <a:t>nie dopuść, abyśmy ulegli pokusie, ale nas zachowaj od </a:t>
            </a:r>
            <a:r>
              <a:rPr lang="pl-PL" sz="2300" dirty="0" smtClean="0">
                <a:solidFill>
                  <a:schemeClr val="bg1"/>
                </a:solidFill>
                <a:latin typeface="Georgia" panose="02040502050405020303" pitchFamily="18" charset="0"/>
              </a:rPr>
              <a:t>złego.</a:t>
            </a:r>
            <a:r>
              <a:rPr lang="pl-PL" sz="2300" dirty="0">
                <a:solidFill>
                  <a:schemeClr val="bg1"/>
                </a:solidFill>
                <a:latin typeface="Georgia" panose="02040502050405020303" pitchFamily="18" charset="0"/>
              </a:rPr>
              <a:t/>
            </a:r>
            <a:br>
              <a:rPr lang="pl-PL" sz="2300" dirty="0">
                <a:solidFill>
                  <a:schemeClr val="bg1"/>
                </a:solidFill>
                <a:latin typeface="Georgia" panose="02040502050405020303" pitchFamily="18" charset="0"/>
              </a:rPr>
            </a:br>
            <a:endParaRPr lang="pl-PL" sz="2300" dirty="0" smtClean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>
              <a:lnSpc>
                <a:spcPct val="90000"/>
              </a:lnSpc>
            </a:pPr>
            <a:endParaRPr lang="pl-PL" sz="2300" u="sng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>
              <a:lnSpc>
                <a:spcPct val="90000"/>
              </a:lnSpc>
            </a:pPr>
            <a:endParaRPr lang="pl-PL" sz="2300" u="sng" dirty="0" smtClean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>
              <a:lnSpc>
                <a:spcPct val="90000"/>
              </a:lnSpc>
            </a:pPr>
            <a:endParaRPr lang="pl-PL" sz="2300" u="sng" dirty="0" smtClean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>
              <a:lnSpc>
                <a:spcPct val="90000"/>
              </a:lnSpc>
            </a:pPr>
            <a:endParaRPr lang="pl-PL" sz="2300" u="sng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>
              <a:lnSpc>
                <a:spcPct val="90000"/>
              </a:lnSpc>
            </a:pPr>
            <a:endParaRPr lang="pl-PL" sz="2300" u="sng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>
              <a:lnSpc>
                <a:spcPct val="90000"/>
              </a:lnSpc>
            </a:pPr>
            <a:r>
              <a:rPr lang="pl-PL" sz="2300" b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OJCZE NASZ [</a:t>
            </a:r>
            <a:r>
              <a:rPr lang="pl-PL" sz="2000" b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ŁK 11,1-4]</a:t>
            </a:r>
          </a:p>
          <a:p>
            <a:pPr>
              <a:lnSpc>
                <a:spcPct val="90000"/>
              </a:lnSpc>
            </a:pPr>
            <a:r>
              <a:rPr lang="pl-PL" sz="2300" dirty="0">
                <a:solidFill>
                  <a:schemeClr val="bg1"/>
                </a:solidFill>
                <a:latin typeface="Georgia" panose="02040502050405020303" pitchFamily="18" charset="0"/>
              </a:rPr>
              <a:t/>
            </a:r>
            <a:br>
              <a:rPr lang="pl-PL" sz="2300" dirty="0">
                <a:solidFill>
                  <a:schemeClr val="bg1"/>
                </a:solidFill>
                <a:latin typeface="Georgia" panose="02040502050405020303" pitchFamily="18" charset="0"/>
              </a:rPr>
            </a:br>
            <a:r>
              <a:rPr lang="pl-PL" sz="2300" dirty="0">
                <a:solidFill>
                  <a:schemeClr val="bg1"/>
                </a:solidFill>
                <a:latin typeface="Georgia" panose="02040502050405020303" pitchFamily="18" charset="0"/>
              </a:rPr>
              <a:t>Gdy Jezus przebywał w jakimś miejscu na modlitwie i skończył ją, rzekł jeden </a:t>
            </a:r>
            <a:r>
              <a:rPr lang="pl-PL" sz="2300" dirty="0" smtClean="0">
                <a:solidFill>
                  <a:schemeClr val="bg1"/>
                </a:solidFill>
                <a:latin typeface="Georgia" panose="02040502050405020303" pitchFamily="18" charset="0"/>
              </a:rPr>
              <a:t/>
            </a:r>
            <a:br>
              <a:rPr lang="pl-PL" sz="2300" dirty="0" smtClean="0">
                <a:solidFill>
                  <a:schemeClr val="bg1"/>
                </a:solidFill>
                <a:latin typeface="Georgia" panose="02040502050405020303" pitchFamily="18" charset="0"/>
              </a:rPr>
            </a:br>
            <a:r>
              <a:rPr lang="pl-PL" sz="2300" dirty="0" smtClean="0">
                <a:solidFill>
                  <a:schemeClr val="bg1"/>
                </a:solidFill>
                <a:latin typeface="Georgia" panose="02040502050405020303" pitchFamily="18" charset="0"/>
              </a:rPr>
              <a:t>z </a:t>
            </a:r>
            <a:r>
              <a:rPr lang="pl-PL" sz="2300" dirty="0">
                <a:solidFill>
                  <a:schemeClr val="bg1"/>
                </a:solidFill>
                <a:latin typeface="Georgia" panose="02040502050405020303" pitchFamily="18" charset="0"/>
              </a:rPr>
              <a:t>uczniów do Niego: „Panie naucz nas modlić się, jak i Jan nauczył swoich uczniów”. A On rzekł do nich: „Kiedy się modlicie, mówcie:</a:t>
            </a:r>
            <a:br>
              <a:rPr lang="pl-PL" sz="2300" dirty="0">
                <a:solidFill>
                  <a:schemeClr val="bg1"/>
                </a:solidFill>
                <a:latin typeface="Georgia" panose="02040502050405020303" pitchFamily="18" charset="0"/>
              </a:rPr>
            </a:br>
            <a:r>
              <a:rPr lang="pl-PL" sz="2300" dirty="0">
                <a:solidFill>
                  <a:schemeClr val="bg1"/>
                </a:solidFill>
                <a:latin typeface="Georgia" panose="02040502050405020303" pitchFamily="18" charset="0"/>
              </a:rPr>
              <a:t>Ojcze, niech się święci Twoje imię;</a:t>
            </a:r>
            <a:br>
              <a:rPr lang="pl-PL" sz="2300" dirty="0">
                <a:solidFill>
                  <a:schemeClr val="bg1"/>
                </a:solidFill>
                <a:latin typeface="Georgia" panose="02040502050405020303" pitchFamily="18" charset="0"/>
              </a:rPr>
            </a:br>
            <a:r>
              <a:rPr lang="pl-PL" sz="2300" dirty="0">
                <a:solidFill>
                  <a:schemeClr val="bg1"/>
                </a:solidFill>
                <a:latin typeface="Georgia" panose="02040502050405020303" pitchFamily="18" charset="0"/>
              </a:rPr>
              <a:t>niech przyjdzie Twoje Królestwo!</a:t>
            </a:r>
            <a:br>
              <a:rPr lang="pl-PL" sz="2300" dirty="0">
                <a:solidFill>
                  <a:schemeClr val="bg1"/>
                </a:solidFill>
                <a:latin typeface="Georgia" panose="02040502050405020303" pitchFamily="18" charset="0"/>
              </a:rPr>
            </a:br>
            <a:r>
              <a:rPr lang="pl-PL" sz="2300" dirty="0">
                <a:solidFill>
                  <a:schemeClr val="bg1"/>
                </a:solidFill>
                <a:latin typeface="Georgia" panose="02040502050405020303" pitchFamily="18" charset="0"/>
              </a:rPr>
              <a:t>Naszego chleba powszedniego dawaj nam na każdy </a:t>
            </a:r>
            <a:r>
              <a:rPr lang="pl-PL" sz="2300" dirty="0" smtClean="0">
                <a:solidFill>
                  <a:schemeClr val="bg1"/>
                </a:solidFill>
                <a:latin typeface="Georgia" panose="02040502050405020303" pitchFamily="18" charset="0"/>
              </a:rPr>
              <a:t>dzień i </a:t>
            </a:r>
            <a:r>
              <a:rPr lang="pl-PL" sz="2300" dirty="0">
                <a:solidFill>
                  <a:schemeClr val="bg1"/>
                </a:solidFill>
                <a:latin typeface="Georgia" panose="02040502050405020303" pitchFamily="18" charset="0"/>
              </a:rPr>
              <a:t>przebacz nam nasze grzechy, bo i my przebaczamy każdemu, kto nam zawini;</a:t>
            </a:r>
            <a:br>
              <a:rPr lang="pl-PL" sz="2300" dirty="0">
                <a:solidFill>
                  <a:schemeClr val="bg1"/>
                </a:solidFill>
                <a:latin typeface="Georgia" panose="02040502050405020303" pitchFamily="18" charset="0"/>
              </a:rPr>
            </a:br>
            <a:r>
              <a:rPr lang="pl-PL" sz="2300" dirty="0">
                <a:solidFill>
                  <a:schemeClr val="bg1"/>
                </a:solidFill>
                <a:latin typeface="Georgia" panose="02040502050405020303" pitchFamily="18" charset="0"/>
              </a:rPr>
              <a:t>i nie dopuść, byśmy ulegli </a:t>
            </a:r>
            <a:r>
              <a:rPr lang="pl-PL" sz="2300" dirty="0" smtClean="0">
                <a:solidFill>
                  <a:schemeClr val="bg1"/>
                </a:solidFill>
                <a:latin typeface="Georgia" panose="02040502050405020303" pitchFamily="18" charset="0"/>
              </a:rPr>
              <a:t>pokusie.</a:t>
            </a:r>
            <a:endParaRPr lang="pl-PL" sz="23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3498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7516" y="-1004929"/>
            <a:ext cx="13347032" cy="8867858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461320" y="6104237"/>
            <a:ext cx="1795848" cy="7661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baseline="-25000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55" y="6260756"/>
            <a:ext cx="1445053" cy="433516"/>
          </a:xfrm>
          <a:prstGeom prst="rect">
            <a:avLst/>
          </a:prstGeom>
        </p:spPr>
      </p:pic>
      <p:sp>
        <p:nvSpPr>
          <p:cNvPr id="6" name="Schemat blokowy: łącznik 5"/>
          <p:cNvSpPr/>
          <p:nvPr/>
        </p:nvSpPr>
        <p:spPr>
          <a:xfrm>
            <a:off x="11252885" y="6193306"/>
            <a:ext cx="622780" cy="622780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>
                <a:solidFill>
                  <a:schemeClr val="tx1"/>
                </a:solidFill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10</a:t>
            </a:r>
            <a:endParaRPr lang="pl-PL" dirty="0">
              <a:solidFill>
                <a:schemeClr val="tx1"/>
              </a:solidFill>
              <a:latin typeface="Arial" pitchFamily="34" charset="0"/>
              <a:ea typeface="Fira Sans" panose="020B0503050000020004" pitchFamily="34" charset="0"/>
              <a:cs typeface="Arial" pitchFamily="34" charset="0"/>
            </a:endParaRPr>
          </a:p>
        </p:txBody>
      </p:sp>
      <p:sp>
        <p:nvSpPr>
          <p:cNvPr id="11" name="Prostokąt 10"/>
          <p:cNvSpPr/>
          <p:nvPr/>
        </p:nvSpPr>
        <p:spPr>
          <a:xfrm>
            <a:off x="461320" y="336884"/>
            <a:ext cx="11310549" cy="5021179"/>
          </a:xfrm>
          <a:prstGeom prst="rect">
            <a:avLst/>
          </a:prstGeom>
          <a:solidFill>
            <a:schemeClr val="accent3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200" dirty="0"/>
          </a:p>
        </p:txBody>
      </p:sp>
      <p:sp>
        <p:nvSpPr>
          <p:cNvPr id="12" name="pole tekstowe 11"/>
          <p:cNvSpPr txBox="1"/>
          <p:nvPr/>
        </p:nvSpPr>
        <p:spPr>
          <a:xfrm>
            <a:off x="461319" y="479035"/>
            <a:ext cx="11310549" cy="52075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pl-PL" sz="2800" b="1" dirty="0">
                <a:solidFill>
                  <a:schemeClr val="bg1"/>
                </a:solidFill>
                <a:latin typeface="Georgia" panose="02040502050405020303" pitchFamily="18" charset="0"/>
              </a:rPr>
              <a:t>PRACA W GRUPACH: </a:t>
            </a:r>
            <a:r>
              <a:rPr lang="pl-PL" sz="2800" dirty="0">
                <a:solidFill>
                  <a:schemeClr val="bg1"/>
                </a:solidFill>
                <a:latin typeface="Georgia" panose="02040502050405020303" pitchFamily="18" charset="0"/>
              </a:rPr>
              <a:t>interpretacja poszczególnych zwrotów modlitwy „Ojcze nasz” na podstawie Kompendium Katechizmu Kościoła Katolickiego</a:t>
            </a:r>
            <a:r>
              <a:rPr lang="pl-PL" sz="2800" dirty="0" smtClean="0">
                <a:solidFill>
                  <a:schemeClr val="bg1"/>
                </a:solidFill>
                <a:latin typeface="Georgia" panose="02040502050405020303" pitchFamily="18" charset="0"/>
              </a:rPr>
              <a:t>.</a:t>
            </a:r>
          </a:p>
          <a:p>
            <a:pPr>
              <a:lnSpc>
                <a:spcPct val="90000"/>
              </a:lnSpc>
            </a:pPr>
            <a:endParaRPr lang="pl-PL" sz="2400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algn="just">
              <a:lnSpc>
                <a:spcPct val="80000"/>
              </a:lnSpc>
            </a:pPr>
            <a:r>
              <a:rPr lang="pl-PL" sz="2400" b="1" dirty="0">
                <a:solidFill>
                  <a:schemeClr val="bg1"/>
                </a:solidFill>
                <a:latin typeface="Georgia" panose="02040502050405020303" pitchFamily="18" charset="0"/>
              </a:rPr>
              <a:t>Grupa 1:</a:t>
            </a:r>
            <a:r>
              <a:rPr lang="pl-PL" sz="2400" dirty="0">
                <a:solidFill>
                  <a:schemeClr val="bg1"/>
                </a:solidFill>
                <a:latin typeface="Georgia" panose="02040502050405020303" pitchFamily="18" charset="0"/>
              </a:rPr>
              <a:t> Dlaczego mówimy Ojcze nasz?</a:t>
            </a:r>
          </a:p>
          <a:p>
            <a:pPr algn="just">
              <a:lnSpc>
                <a:spcPct val="80000"/>
              </a:lnSpc>
            </a:pPr>
            <a:r>
              <a:rPr lang="pl-PL" sz="2400" b="1" dirty="0">
                <a:solidFill>
                  <a:schemeClr val="bg1"/>
                </a:solidFill>
                <a:latin typeface="Georgia" panose="02040502050405020303" pitchFamily="18" charset="0"/>
              </a:rPr>
              <a:t>Grupa 2:</a:t>
            </a:r>
            <a:r>
              <a:rPr lang="pl-PL" sz="2400" dirty="0">
                <a:solidFill>
                  <a:schemeClr val="bg1"/>
                </a:solidFill>
                <a:latin typeface="Georgia" panose="02040502050405020303" pitchFamily="18" charset="0"/>
              </a:rPr>
              <a:t> Co znaczy wyrażenie „któryś jest w niebie”?</a:t>
            </a:r>
          </a:p>
          <a:p>
            <a:pPr algn="just">
              <a:lnSpc>
                <a:spcPct val="80000"/>
              </a:lnSpc>
            </a:pPr>
            <a:r>
              <a:rPr lang="pl-PL" sz="2400" b="1" dirty="0">
                <a:solidFill>
                  <a:schemeClr val="bg1"/>
                </a:solidFill>
                <a:latin typeface="Georgia" panose="02040502050405020303" pitchFamily="18" charset="0"/>
              </a:rPr>
              <a:t>Grupa 3:</a:t>
            </a:r>
            <a:r>
              <a:rPr lang="pl-PL" sz="2400" dirty="0">
                <a:solidFill>
                  <a:schemeClr val="bg1"/>
                </a:solidFill>
                <a:latin typeface="Georgia" panose="02040502050405020303" pitchFamily="18" charset="0"/>
              </a:rPr>
              <a:t> Co oznacza pierwsza prośba: „święć się imię Twoje”?</a:t>
            </a:r>
          </a:p>
          <a:p>
            <a:pPr algn="just">
              <a:lnSpc>
                <a:spcPct val="80000"/>
              </a:lnSpc>
            </a:pPr>
            <a:r>
              <a:rPr lang="pl-PL" sz="2400" b="1" dirty="0">
                <a:solidFill>
                  <a:schemeClr val="bg1"/>
                </a:solidFill>
                <a:latin typeface="Georgia" panose="02040502050405020303" pitchFamily="18" charset="0"/>
              </a:rPr>
              <a:t>Grupa 4: </a:t>
            </a:r>
            <a:r>
              <a:rPr lang="pl-PL" sz="2400" dirty="0">
                <a:solidFill>
                  <a:schemeClr val="bg1"/>
                </a:solidFill>
                <a:latin typeface="Georgia" panose="02040502050405020303" pitchFamily="18" charset="0"/>
              </a:rPr>
              <a:t>O co prosi Kościół, modląc się: „Przyjdź Królestwo Twoje”?</a:t>
            </a:r>
          </a:p>
          <a:p>
            <a:pPr algn="just">
              <a:lnSpc>
                <a:spcPct val="80000"/>
              </a:lnSpc>
            </a:pPr>
            <a:r>
              <a:rPr lang="pl-PL" sz="2400" b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Grupa 5: </a:t>
            </a:r>
            <a:r>
              <a:rPr lang="pl-PL" sz="2400" dirty="0" smtClean="0">
                <a:solidFill>
                  <a:schemeClr val="bg1"/>
                </a:solidFill>
                <a:latin typeface="Georgia" panose="02040502050405020303" pitchFamily="18" charset="0"/>
              </a:rPr>
              <a:t>Dlaczego </a:t>
            </a:r>
            <a:r>
              <a:rPr lang="pl-PL" sz="2400" dirty="0">
                <a:solidFill>
                  <a:schemeClr val="bg1"/>
                </a:solidFill>
                <a:latin typeface="Georgia" panose="02040502050405020303" pitchFamily="18" charset="0"/>
              </a:rPr>
              <a:t>mamy prosić: „Bądź wola Twoja jako w niebie, tak i na ziemi”?</a:t>
            </a:r>
          </a:p>
          <a:p>
            <a:pPr algn="just">
              <a:lnSpc>
                <a:spcPct val="80000"/>
              </a:lnSpc>
            </a:pPr>
            <a:r>
              <a:rPr lang="pl-PL" sz="2400" b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Grupa </a:t>
            </a:r>
            <a:r>
              <a:rPr lang="pl-PL" sz="2400" b="1" dirty="0">
                <a:solidFill>
                  <a:schemeClr val="bg1"/>
                </a:solidFill>
                <a:latin typeface="Georgia" panose="02040502050405020303" pitchFamily="18" charset="0"/>
              </a:rPr>
              <a:t>6:</a:t>
            </a:r>
            <a:r>
              <a:rPr lang="pl-PL" sz="2400" dirty="0">
                <a:solidFill>
                  <a:schemeClr val="bg1"/>
                </a:solidFill>
                <a:latin typeface="Georgia" panose="02040502050405020303" pitchFamily="18" charset="0"/>
              </a:rPr>
              <a:t> Jaki sens ma prośba „Chleba powszedniego daj nam dzisiaj”?</a:t>
            </a:r>
          </a:p>
          <a:p>
            <a:pPr algn="just">
              <a:lnSpc>
                <a:spcPct val="80000"/>
              </a:lnSpc>
            </a:pPr>
            <a:r>
              <a:rPr lang="pl-PL" sz="2400" b="1" dirty="0">
                <a:solidFill>
                  <a:schemeClr val="bg1"/>
                </a:solidFill>
                <a:latin typeface="Georgia" panose="02040502050405020303" pitchFamily="18" charset="0"/>
              </a:rPr>
              <a:t>Grupa 7: </a:t>
            </a:r>
            <a:r>
              <a:rPr lang="pl-PL" sz="2400" dirty="0">
                <a:solidFill>
                  <a:schemeClr val="bg1"/>
                </a:solidFill>
                <a:latin typeface="Georgia" panose="02040502050405020303" pitchFamily="18" charset="0"/>
              </a:rPr>
              <a:t>Dlaczego mówimy: „Odpuść nam nasze winy, jako i my odpuszczamy naszym winowajcom”?</a:t>
            </a:r>
          </a:p>
          <a:p>
            <a:pPr algn="just">
              <a:lnSpc>
                <a:spcPct val="80000"/>
              </a:lnSpc>
            </a:pPr>
            <a:r>
              <a:rPr lang="pl-PL" sz="2400" b="1" dirty="0">
                <a:solidFill>
                  <a:schemeClr val="bg1"/>
                </a:solidFill>
                <a:latin typeface="Georgia" panose="02040502050405020303" pitchFamily="18" charset="0"/>
              </a:rPr>
              <a:t>Grupa 8: </a:t>
            </a:r>
            <a:r>
              <a:rPr lang="pl-PL" sz="2400" dirty="0">
                <a:solidFill>
                  <a:schemeClr val="bg1"/>
                </a:solidFill>
                <a:latin typeface="Georgia" panose="02040502050405020303" pitchFamily="18" charset="0"/>
              </a:rPr>
              <a:t>Co oznacza: „Nie wódź nas na pokuszenie”?</a:t>
            </a:r>
          </a:p>
          <a:p>
            <a:pPr algn="just">
              <a:lnSpc>
                <a:spcPct val="80000"/>
              </a:lnSpc>
            </a:pPr>
            <a:r>
              <a:rPr lang="pl-PL" sz="2400" b="1" dirty="0">
                <a:solidFill>
                  <a:schemeClr val="bg1"/>
                </a:solidFill>
                <a:latin typeface="Georgia" panose="02040502050405020303" pitchFamily="18" charset="0"/>
              </a:rPr>
              <a:t>Grupa 9:</a:t>
            </a:r>
            <a:r>
              <a:rPr lang="pl-PL" sz="2400" dirty="0">
                <a:solidFill>
                  <a:schemeClr val="bg1"/>
                </a:solidFill>
                <a:latin typeface="Georgia" panose="02040502050405020303" pitchFamily="18" charset="0"/>
              </a:rPr>
              <a:t> Dlaczego kończymy prosząc: „Ale nas zbaw ode Złego”?</a:t>
            </a:r>
          </a:p>
          <a:p>
            <a:pPr>
              <a:lnSpc>
                <a:spcPct val="90000"/>
              </a:lnSpc>
            </a:pPr>
            <a:r>
              <a:rPr lang="pl-PL" sz="2400" dirty="0">
                <a:solidFill>
                  <a:schemeClr val="bg1"/>
                </a:solidFill>
                <a:latin typeface="Georgia" panose="02040502050405020303" pitchFamily="18" charset="0"/>
              </a:rPr>
              <a:t/>
            </a:r>
            <a:br>
              <a:rPr lang="pl-PL" sz="2400" dirty="0">
                <a:solidFill>
                  <a:schemeClr val="bg1"/>
                </a:solidFill>
                <a:latin typeface="Georgia" panose="02040502050405020303" pitchFamily="18" charset="0"/>
              </a:rPr>
            </a:br>
            <a:endParaRPr lang="pl-PL" sz="24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9519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8758" y="-827505"/>
            <a:ext cx="12769516" cy="8513010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461320" y="6104237"/>
            <a:ext cx="1795848" cy="7661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baseline="-25000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55" y="6260756"/>
            <a:ext cx="1445053" cy="433516"/>
          </a:xfrm>
          <a:prstGeom prst="rect">
            <a:avLst/>
          </a:prstGeom>
        </p:spPr>
      </p:pic>
      <p:sp>
        <p:nvSpPr>
          <p:cNvPr id="6" name="Schemat blokowy: łącznik 5"/>
          <p:cNvSpPr/>
          <p:nvPr/>
        </p:nvSpPr>
        <p:spPr>
          <a:xfrm>
            <a:off x="11252885" y="6193306"/>
            <a:ext cx="622780" cy="622780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>
                <a:solidFill>
                  <a:schemeClr val="tx1"/>
                </a:solidFill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11</a:t>
            </a:r>
            <a:endParaRPr lang="pl-PL" dirty="0">
              <a:solidFill>
                <a:schemeClr val="tx1"/>
              </a:solidFill>
              <a:latin typeface="Arial" pitchFamily="34" charset="0"/>
              <a:ea typeface="Fira Sans" panose="020B0503050000020004" pitchFamily="34" charset="0"/>
              <a:cs typeface="Arial" pitchFamily="34" charset="0"/>
            </a:endParaRPr>
          </a:p>
        </p:txBody>
      </p:sp>
      <p:sp>
        <p:nvSpPr>
          <p:cNvPr id="11" name="Prostokąt 10"/>
          <p:cNvSpPr/>
          <p:nvPr/>
        </p:nvSpPr>
        <p:spPr>
          <a:xfrm>
            <a:off x="461320" y="336884"/>
            <a:ext cx="11310549" cy="5021179"/>
          </a:xfrm>
          <a:prstGeom prst="rect">
            <a:avLst/>
          </a:prstGeom>
          <a:solidFill>
            <a:schemeClr val="accent3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200" dirty="0"/>
          </a:p>
        </p:txBody>
      </p:sp>
      <p:sp>
        <p:nvSpPr>
          <p:cNvPr id="12" name="pole tekstowe 11"/>
          <p:cNvSpPr txBox="1"/>
          <p:nvPr/>
        </p:nvSpPr>
        <p:spPr>
          <a:xfrm>
            <a:off x="461319" y="235708"/>
            <a:ext cx="11310549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sz="2800" dirty="0">
                <a:solidFill>
                  <a:schemeClr val="bg1"/>
                </a:solidFill>
                <a:latin typeface="Georgia" panose="02040502050405020303" pitchFamily="18" charset="0"/>
              </a:rPr>
              <a:t>„Modlitwa powinna być głębokim i wyzwalającym spotkaniem </a:t>
            </a:r>
            <a:r>
              <a:rPr lang="pl-PL" sz="2800" dirty="0" smtClean="0">
                <a:solidFill>
                  <a:schemeClr val="bg1"/>
                </a:solidFill>
                <a:latin typeface="Georgia" panose="02040502050405020303" pitchFamily="18" charset="0"/>
              </a:rPr>
              <a:t/>
            </a:r>
            <a:br>
              <a:rPr lang="pl-PL" sz="2800" dirty="0" smtClean="0">
                <a:solidFill>
                  <a:schemeClr val="bg1"/>
                </a:solidFill>
                <a:latin typeface="Georgia" panose="02040502050405020303" pitchFamily="18" charset="0"/>
              </a:rPr>
            </a:br>
            <a:r>
              <a:rPr lang="pl-PL" sz="2800" dirty="0" smtClean="0">
                <a:solidFill>
                  <a:schemeClr val="bg1"/>
                </a:solidFill>
                <a:latin typeface="Georgia" panose="02040502050405020303" pitchFamily="18" charset="0"/>
              </a:rPr>
              <a:t>z </a:t>
            </a:r>
            <a:r>
              <a:rPr lang="pl-PL" sz="2800" dirty="0">
                <a:solidFill>
                  <a:schemeClr val="bg1"/>
                </a:solidFill>
                <a:latin typeface="Georgia" panose="02040502050405020303" pitchFamily="18" charset="0"/>
              </a:rPr>
              <a:t>Ojcem, który wie, czego potrzebują Jego dzieci, zanim jeszcze Go o to poproszą</a:t>
            </a:r>
            <a:r>
              <a:rPr lang="pl-PL" sz="2800" dirty="0" smtClean="0">
                <a:solidFill>
                  <a:schemeClr val="bg1"/>
                </a:solidFill>
                <a:latin typeface="Georgia" panose="02040502050405020303" pitchFamily="18" charset="0"/>
              </a:rPr>
              <a:t>”. </a:t>
            </a:r>
            <a:r>
              <a:rPr lang="pl-PL" sz="2800" dirty="0">
                <a:solidFill>
                  <a:schemeClr val="bg1"/>
                </a:solidFill>
                <a:latin typeface="Georgia" panose="02040502050405020303" pitchFamily="18" charset="0"/>
              </a:rPr>
              <a:t>Modlitwa Ojcze nasz,  jest odpowiedzią Pana Jezusa na prośbę uczniów: „Panie naucz nas modlić się” </a:t>
            </a:r>
            <a:r>
              <a:rPr lang="pl-PL" sz="2000" b="1" dirty="0">
                <a:solidFill>
                  <a:schemeClr val="bg1"/>
                </a:solidFill>
                <a:latin typeface="Georgia" panose="02040502050405020303" pitchFamily="18" charset="0"/>
              </a:rPr>
              <a:t>(</a:t>
            </a:r>
            <a:r>
              <a:rPr lang="pl-PL" sz="2000" b="1" dirty="0" err="1">
                <a:solidFill>
                  <a:schemeClr val="bg1"/>
                </a:solidFill>
                <a:latin typeface="Georgia" panose="02040502050405020303" pitchFamily="18" charset="0"/>
              </a:rPr>
              <a:t>Łk</a:t>
            </a:r>
            <a:r>
              <a:rPr lang="pl-PL" sz="2000" b="1" dirty="0">
                <a:solidFill>
                  <a:schemeClr val="bg1"/>
                </a:solidFill>
                <a:latin typeface="Georgia" panose="02040502050405020303" pitchFamily="18" charset="0"/>
              </a:rPr>
              <a:t> 11,1), </a:t>
            </a:r>
            <a:r>
              <a:rPr lang="pl-PL" sz="2800" dirty="0">
                <a:solidFill>
                  <a:schemeClr val="bg1"/>
                </a:solidFill>
                <a:latin typeface="Georgia" panose="02040502050405020303" pitchFamily="18" charset="0"/>
              </a:rPr>
              <a:t>przedstawia </a:t>
            </a:r>
            <a:r>
              <a:rPr lang="pl-PL" sz="2800" dirty="0" smtClean="0">
                <a:solidFill>
                  <a:schemeClr val="bg1"/>
                </a:solidFill>
                <a:latin typeface="Georgia" panose="02040502050405020303" pitchFamily="18" charset="0"/>
              </a:rPr>
              <a:t/>
            </a:r>
            <a:br>
              <a:rPr lang="pl-PL" sz="2800" dirty="0" smtClean="0">
                <a:solidFill>
                  <a:schemeClr val="bg1"/>
                </a:solidFill>
                <a:latin typeface="Georgia" panose="02040502050405020303" pitchFamily="18" charset="0"/>
              </a:rPr>
            </a:br>
            <a:r>
              <a:rPr lang="pl-PL" sz="2800" dirty="0" smtClean="0">
                <a:solidFill>
                  <a:schemeClr val="bg1"/>
                </a:solidFill>
                <a:latin typeface="Georgia" panose="02040502050405020303" pitchFamily="18" charset="0"/>
              </a:rPr>
              <a:t>w </a:t>
            </a:r>
            <a:r>
              <a:rPr lang="pl-PL" sz="2800" dirty="0">
                <a:solidFill>
                  <a:schemeClr val="bg1"/>
                </a:solidFill>
                <a:latin typeface="Georgia" panose="02040502050405020303" pitchFamily="18" charset="0"/>
              </a:rPr>
              <a:t>formie modlitwy istotną treść Ewangelii i stanowi podstawową modlitwę chrześcijańską </a:t>
            </a:r>
            <a:r>
              <a:rPr lang="pl-PL" sz="2000" b="1" dirty="0">
                <a:solidFill>
                  <a:schemeClr val="bg1"/>
                </a:solidFill>
                <a:latin typeface="Georgia" panose="02040502050405020303" pitchFamily="18" charset="0"/>
              </a:rPr>
              <a:t>(KKK, 2773</a:t>
            </a:r>
            <a:r>
              <a:rPr lang="pl-PL" sz="2000" b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).</a:t>
            </a:r>
          </a:p>
          <a:p>
            <a:pPr algn="ctr">
              <a:lnSpc>
                <a:spcPct val="150000"/>
              </a:lnSpc>
            </a:pPr>
            <a:r>
              <a:rPr lang="pl-PL" sz="2800" dirty="0" smtClean="0">
                <a:solidFill>
                  <a:schemeClr val="bg1"/>
                </a:solidFill>
                <a:latin typeface="Georgia" panose="02040502050405020303" pitchFamily="18" charset="0"/>
              </a:rPr>
              <a:t/>
            </a:r>
            <a:br>
              <a:rPr lang="pl-PL" sz="2800" dirty="0" smtClean="0">
                <a:solidFill>
                  <a:schemeClr val="bg1"/>
                </a:solidFill>
                <a:latin typeface="Georgia" panose="02040502050405020303" pitchFamily="18" charset="0"/>
              </a:rPr>
            </a:br>
            <a:r>
              <a:rPr lang="pl-PL" sz="2000" b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P. </a:t>
            </a:r>
            <a:r>
              <a:rPr lang="pl-PL" sz="2000" b="1" dirty="0" err="1">
                <a:solidFill>
                  <a:schemeClr val="bg1"/>
                </a:solidFill>
                <a:latin typeface="Georgia" panose="02040502050405020303" pitchFamily="18" charset="0"/>
              </a:rPr>
              <a:t>Curatz</a:t>
            </a:r>
            <a:r>
              <a:rPr lang="pl-PL" sz="2000" b="1" dirty="0">
                <a:solidFill>
                  <a:schemeClr val="bg1"/>
                </a:solidFill>
                <a:latin typeface="Georgia" panose="02040502050405020303" pitchFamily="18" charset="0"/>
              </a:rPr>
              <a:t>, Chrześcijanin zmęczony, Poznań 2005, s. 46.</a:t>
            </a:r>
            <a:br>
              <a:rPr lang="pl-PL" sz="2000" b="1" dirty="0">
                <a:solidFill>
                  <a:schemeClr val="bg1"/>
                </a:solidFill>
                <a:latin typeface="Georgia" panose="02040502050405020303" pitchFamily="18" charset="0"/>
              </a:rPr>
            </a:br>
            <a:endParaRPr lang="pl-PL" sz="20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6454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2526" y="-1276684"/>
            <a:ext cx="14117052" cy="9411368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461320" y="6104237"/>
            <a:ext cx="1795848" cy="7661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baseline="-25000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55" y="6260756"/>
            <a:ext cx="1445053" cy="433516"/>
          </a:xfrm>
          <a:prstGeom prst="rect">
            <a:avLst/>
          </a:prstGeom>
        </p:spPr>
      </p:pic>
      <p:sp>
        <p:nvSpPr>
          <p:cNvPr id="6" name="Schemat blokowy: łącznik 5"/>
          <p:cNvSpPr/>
          <p:nvPr/>
        </p:nvSpPr>
        <p:spPr>
          <a:xfrm>
            <a:off x="11252885" y="6193306"/>
            <a:ext cx="622780" cy="622780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>
                <a:solidFill>
                  <a:schemeClr val="tx1"/>
                </a:solidFill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12</a:t>
            </a:r>
            <a:endParaRPr lang="pl-PL" dirty="0">
              <a:solidFill>
                <a:schemeClr val="tx1"/>
              </a:solidFill>
              <a:latin typeface="Arial" pitchFamily="34" charset="0"/>
              <a:ea typeface="Fira Sans" panose="020B0503050000020004" pitchFamily="34" charset="0"/>
              <a:cs typeface="Arial" pitchFamily="34" charset="0"/>
            </a:endParaRPr>
          </a:p>
        </p:txBody>
      </p:sp>
      <p:sp>
        <p:nvSpPr>
          <p:cNvPr id="11" name="Prostokąt 10"/>
          <p:cNvSpPr/>
          <p:nvPr/>
        </p:nvSpPr>
        <p:spPr>
          <a:xfrm>
            <a:off x="461320" y="336884"/>
            <a:ext cx="11310549" cy="5021179"/>
          </a:xfrm>
          <a:prstGeom prst="rect">
            <a:avLst/>
          </a:prstGeom>
          <a:solidFill>
            <a:schemeClr val="accent3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200" dirty="0"/>
          </a:p>
        </p:txBody>
      </p:sp>
      <p:sp>
        <p:nvSpPr>
          <p:cNvPr id="12" name="pole tekstowe 11"/>
          <p:cNvSpPr txBox="1"/>
          <p:nvPr/>
        </p:nvSpPr>
        <p:spPr>
          <a:xfrm>
            <a:off x="461319" y="657868"/>
            <a:ext cx="11310549" cy="4856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pl-PL" sz="2800" b="1" dirty="0">
                <a:solidFill>
                  <a:schemeClr val="bg1"/>
                </a:solidFill>
                <a:latin typeface="Georgia" panose="02040502050405020303" pitchFamily="18" charset="0"/>
              </a:rPr>
              <a:t>PYTANIA DO OSOBISTEJ </a:t>
            </a:r>
            <a:r>
              <a:rPr lang="pl-PL" sz="2800" b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REFLEKSJI</a:t>
            </a:r>
          </a:p>
          <a:p>
            <a:pPr algn="ctr">
              <a:lnSpc>
                <a:spcPct val="90000"/>
              </a:lnSpc>
            </a:pPr>
            <a:endParaRPr lang="pl-PL" sz="2800" dirty="0" smtClean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pl-PL" sz="2400" dirty="0">
                <a:solidFill>
                  <a:schemeClr val="bg1"/>
                </a:solidFill>
                <a:latin typeface="Georgia" panose="02040502050405020303" pitchFamily="18" charset="0"/>
              </a:rPr>
              <a:t>Czym jest dla Ciebie modlitwa?</a:t>
            </a:r>
          </a:p>
          <a:p>
            <a:pPr marL="457200" indent="-457200">
              <a:buFont typeface="+mj-lt"/>
              <a:buAutoNum type="arabicPeriod"/>
            </a:pPr>
            <a:r>
              <a:rPr lang="pl-PL" sz="2400" dirty="0">
                <a:solidFill>
                  <a:schemeClr val="bg1"/>
                </a:solidFill>
                <a:latin typeface="Georgia" panose="02040502050405020303" pitchFamily="18" charset="0"/>
              </a:rPr>
              <a:t>Jak często się modlisz?</a:t>
            </a:r>
          </a:p>
          <a:p>
            <a:r>
              <a:rPr lang="pl-PL" sz="2400" dirty="0">
                <a:solidFill>
                  <a:schemeClr val="bg1"/>
                </a:solidFill>
                <a:latin typeface="Georgia" panose="02040502050405020303" pitchFamily="18" charset="0"/>
              </a:rPr>
              <a:t> a) codziennie</a:t>
            </a:r>
          </a:p>
          <a:p>
            <a:r>
              <a:rPr lang="pl-PL" sz="2400" dirty="0">
                <a:solidFill>
                  <a:schemeClr val="bg1"/>
                </a:solidFill>
                <a:latin typeface="Georgia" panose="02040502050405020303" pitchFamily="18" charset="0"/>
              </a:rPr>
              <a:t> b) raz w tygodniu</a:t>
            </a:r>
          </a:p>
          <a:p>
            <a:r>
              <a:rPr lang="pl-PL" sz="2400" dirty="0">
                <a:solidFill>
                  <a:schemeClr val="bg1"/>
                </a:solidFill>
                <a:latin typeface="Georgia" panose="02040502050405020303" pitchFamily="18" charset="0"/>
              </a:rPr>
              <a:t> c) kilka razy w miesiącu</a:t>
            </a:r>
          </a:p>
          <a:p>
            <a:r>
              <a:rPr lang="pl-PL" sz="2400" dirty="0">
                <a:solidFill>
                  <a:schemeClr val="bg1"/>
                </a:solidFill>
                <a:latin typeface="Georgia" panose="02040502050405020303" pitchFamily="18" charset="0"/>
              </a:rPr>
              <a:t> d) czasami</a:t>
            </a:r>
          </a:p>
          <a:p>
            <a:r>
              <a:rPr lang="pl-PL" sz="2400" dirty="0">
                <a:solidFill>
                  <a:schemeClr val="bg1"/>
                </a:solidFill>
                <a:latin typeface="Georgia" panose="02040502050405020303" pitchFamily="18" charset="0"/>
              </a:rPr>
              <a:t> e) w ogóle się nie </a:t>
            </a:r>
            <a:r>
              <a:rPr lang="pl-PL" sz="2400" dirty="0" smtClean="0">
                <a:solidFill>
                  <a:schemeClr val="bg1"/>
                </a:solidFill>
                <a:latin typeface="Georgia" panose="02040502050405020303" pitchFamily="18" charset="0"/>
              </a:rPr>
              <a:t>modlę.</a:t>
            </a:r>
          </a:p>
          <a:p>
            <a:r>
              <a:rPr lang="pl-PL" sz="2400" dirty="0" smtClean="0">
                <a:solidFill>
                  <a:schemeClr val="bg1"/>
                </a:solidFill>
                <a:latin typeface="Georgia" panose="02040502050405020303" pitchFamily="18" charset="0"/>
              </a:rPr>
              <a:t>3.   Gdzie </a:t>
            </a:r>
            <a:r>
              <a:rPr lang="pl-PL" sz="2400" dirty="0">
                <a:solidFill>
                  <a:schemeClr val="bg1"/>
                </a:solidFill>
                <a:latin typeface="Georgia" panose="02040502050405020303" pitchFamily="18" charset="0"/>
              </a:rPr>
              <a:t>najczęściej się modlisz?</a:t>
            </a:r>
          </a:p>
          <a:p>
            <a:r>
              <a:rPr lang="pl-PL" sz="2400" dirty="0" smtClean="0">
                <a:solidFill>
                  <a:schemeClr val="bg1"/>
                </a:solidFill>
                <a:latin typeface="Georgia" panose="02040502050405020303" pitchFamily="18" charset="0"/>
              </a:rPr>
              <a:t> 4.  Czy </a:t>
            </a:r>
            <a:r>
              <a:rPr lang="pl-PL" sz="2400" dirty="0">
                <a:solidFill>
                  <a:schemeClr val="bg1"/>
                </a:solidFill>
                <a:latin typeface="Georgia" panose="02040502050405020303" pitchFamily="18" charset="0"/>
              </a:rPr>
              <a:t>wierzysz, że Bóg wysłuchuje modlitwy człowieka?</a:t>
            </a:r>
          </a:p>
          <a:p>
            <a:pPr>
              <a:lnSpc>
                <a:spcPct val="90000"/>
              </a:lnSpc>
            </a:pPr>
            <a:r>
              <a:rPr lang="pl-PL" sz="2400" dirty="0">
                <a:solidFill>
                  <a:schemeClr val="bg1"/>
                </a:solidFill>
                <a:latin typeface="Georgia" panose="02040502050405020303" pitchFamily="18" charset="0"/>
              </a:rPr>
              <a:t/>
            </a:r>
            <a:br>
              <a:rPr lang="pl-PL" sz="2400" dirty="0">
                <a:solidFill>
                  <a:schemeClr val="bg1"/>
                </a:solidFill>
                <a:latin typeface="Georgia" panose="02040502050405020303" pitchFamily="18" charset="0"/>
              </a:rPr>
            </a:br>
            <a:endParaRPr lang="pl-PL" sz="24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0723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" y="0"/>
            <a:ext cx="12191035" cy="6858000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461320" y="6104237"/>
            <a:ext cx="1795848" cy="7661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baseline="-25000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55" y="6260756"/>
            <a:ext cx="1445053" cy="433516"/>
          </a:xfrm>
          <a:prstGeom prst="rect">
            <a:avLst/>
          </a:prstGeom>
        </p:spPr>
      </p:pic>
      <p:sp>
        <p:nvSpPr>
          <p:cNvPr id="6" name="Schemat blokowy: łącznik 5"/>
          <p:cNvSpPr/>
          <p:nvPr/>
        </p:nvSpPr>
        <p:spPr>
          <a:xfrm>
            <a:off x="11252885" y="6193306"/>
            <a:ext cx="622780" cy="622780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>
                <a:solidFill>
                  <a:schemeClr val="tx1"/>
                </a:solidFill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13</a:t>
            </a:r>
            <a:endParaRPr lang="pl-PL" dirty="0">
              <a:solidFill>
                <a:schemeClr val="tx1"/>
              </a:solidFill>
              <a:latin typeface="Arial" pitchFamily="34" charset="0"/>
              <a:ea typeface="Fira Sans" panose="020B0503050000020004" pitchFamily="34" charset="0"/>
              <a:cs typeface="Arial" pitchFamily="34" charset="0"/>
            </a:endParaRPr>
          </a:p>
        </p:txBody>
      </p:sp>
      <p:sp>
        <p:nvSpPr>
          <p:cNvPr id="11" name="Prostokąt 10"/>
          <p:cNvSpPr/>
          <p:nvPr/>
        </p:nvSpPr>
        <p:spPr>
          <a:xfrm>
            <a:off x="461320" y="336884"/>
            <a:ext cx="11310549" cy="5021179"/>
          </a:xfrm>
          <a:prstGeom prst="rect">
            <a:avLst/>
          </a:prstGeom>
          <a:solidFill>
            <a:schemeClr val="accent3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200" dirty="0"/>
          </a:p>
        </p:txBody>
      </p:sp>
      <p:sp>
        <p:nvSpPr>
          <p:cNvPr id="12" name="pole tekstowe 11"/>
          <p:cNvSpPr txBox="1"/>
          <p:nvPr/>
        </p:nvSpPr>
        <p:spPr>
          <a:xfrm>
            <a:off x="461320" y="668415"/>
            <a:ext cx="11310549" cy="43581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pl-PL" sz="2800" b="1" dirty="0">
                <a:solidFill>
                  <a:schemeClr val="bg1"/>
                </a:solidFill>
                <a:latin typeface="Georgia" panose="02040502050405020303" pitchFamily="18" charset="0"/>
              </a:rPr>
              <a:t>METODA PUSTE </a:t>
            </a:r>
            <a:r>
              <a:rPr lang="pl-PL" sz="2800" b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KRZESŁO</a:t>
            </a:r>
            <a:endParaRPr lang="pl-PL" sz="2800" b="1" u="sng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>
              <a:lnSpc>
                <a:spcPct val="90000"/>
              </a:lnSpc>
            </a:pPr>
            <a:r>
              <a:rPr lang="pl-PL" sz="2800" b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Modlę się, ponieważ chcę:</a:t>
            </a:r>
          </a:p>
          <a:p>
            <a:pPr algn="ctr">
              <a:lnSpc>
                <a:spcPct val="90000"/>
              </a:lnSpc>
            </a:pPr>
            <a:endParaRPr lang="pl-PL" sz="2800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pl-PL" sz="2800" dirty="0" smtClean="0">
                <a:solidFill>
                  <a:schemeClr val="bg1"/>
                </a:solidFill>
                <a:latin typeface="Georgia" panose="02040502050405020303" pitchFamily="18" charset="0"/>
              </a:rPr>
              <a:t>Szukać Boga</a:t>
            </a:r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pl-PL" sz="2800" dirty="0" smtClean="0">
                <a:solidFill>
                  <a:schemeClr val="bg1"/>
                </a:solidFill>
                <a:latin typeface="Georgia" panose="02040502050405020303" pitchFamily="18" charset="0"/>
              </a:rPr>
              <a:t>Wielbić Boga</a:t>
            </a:r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pl-PL" sz="2800" dirty="0" smtClean="0">
                <a:solidFill>
                  <a:schemeClr val="bg1"/>
                </a:solidFill>
                <a:latin typeface="Georgia" panose="02040502050405020303" pitchFamily="18" charset="0"/>
              </a:rPr>
              <a:t>Prosić Boga</a:t>
            </a:r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pl-PL" sz="2800" dirty="0" smtClean="0">
                <a:solidFill>
                  <a:schemeClr val="bg1"/>
                </a:solidFill>
                <a:latin typeface="Georgia" panose="02040502050405020303" pitchFamily="18" charset="0"/>
              </a:rPr>
              <a:t>Wstawiać się </a:t>
            </a:r>
            <a:r>
              <a:rPr lang="pl-PL" sz="2800" dirty="0">
                <a:solidFill>
                  <a:schemeClr val="bg1"/>
                </a:solidFill>
                <a:latin typeface="Georgia" panose="02040502050405020303" pitchFamily="18" charset="0"/>
              </a:rPr>
              <a:t>z</a:t>
            </a:r>
            <a:r>
              <a:rPr lang="pl-PL" sz="2800" dirty="0" smtClean="0">
                <a:solidFill>
                  <a:schemeClr val="bg1"/>
                </a:solidFill>
                <a:latin typeface="Georgia" panose="02040502050405020303" pitchFamily="18" charset="0"/>
              </a:rPr>
              <a:t>a </a:t>
            </a:r>
            <a:r>
              <a:rPr lang="pl-PL" sz="2800" dirty="0">
                <a:solidFill>
                  <a:schemeClr val="bg1"/>
                </a:solidFill>
                <a:latin typeface="Georgia" panose="02040502050405020303" pitchFamily="18" charset="0"/>
              </a:rPr>
              <a:t>i</a:t>
            </a:r>
            <a:r>
              <a:rPr lang="pl-PL" sz="2800" dirty="0" smtClean="0">
                <a:solidFill>
                  <a:schemeClr val="bg1"/>
                </a:solidFill>
                <a:latin typeface="Georgia" panose="02040502050405020303" pitchFamily="18" charset="0"/>
              </a:rPr>
              <a:t>nnych</a:t>
            </a:r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pl-PL" sz="2800" dirty="0" smtClean="0">
                <a:solidFill>
                  <a:schemeClr val="bg1"/>
                </a:solidFill>
                <a:latin typeface="Georgia" panose="02040502050405020303" pitchFamily="18" charset="0"/>
              </a:rPr>
              <a:t>Przy Bogu trwać</a:t>
            </a:r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pl-PL" sz="2800" dirty="0" smtClean="0">
                <a:solidFill>
                  <a:schemeClr val="bg1"/>
                </a:solidFill>
                <a:latin typeface="Georgia" panose="02040502050405020303" pitchFamily="18" charset="0"/>
              </a:rPr>
              <a:t>……………..</a:t>
            </a:r>
            <a:endParaRPr lang="pl-PL" sz="2800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pl-PL" sz="2800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algn="ctr">
              <a:lnSpc>
                <a:spcPct val="90000"/>
              </a:lnSpc>
            </a:pPr>
            <a:endParaRPr lang="pl-PL" sz="28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6259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461320" y="6104237"/>
            <a:ext cx="1795848" cy="7661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baseline="-25000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55" y="6260756"/>
            <a:ext cx="1445053" cy="433516"/>
          </a:xfrm>
          <a:prstGeom prst="rect">
            <a:avLst/>
          </a:prstGeom>
        </p:spPr>
      </p:pic>
      <p:sp>
        <p:nvSpPr>
          <p:cNvPr id="6" name="Schemat blokowy: łącznik 5"/>
          <p:cNvSpPr/>
          <p:nvPr/>
        </p:nvSpPr>
        <p:spPr>
          <a:xfrm>
            <a:off x="11252885" y="6193306"/>
            <a:ext cx="622780" cy="622780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>
                <a:solidFill>
                  <a:schemeClr val="tx1"/>
                </a:solidFill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14</a:t>
            </a:r>
            <a:endParaRPr lang="pl-PL" dirty="0">
              <a:solidFill>
                <a:schemeClr val="tx1"/>
              </a:solidFill>
              <a:latin typeface="Arial" pitchFamily="34" charset="0"/>
              <a:ea typeface="Fira Sans" panose="020B0503050000020004" pitchFamily="34" charset="0"/>
              <a:cs typeface="Arial" pitchFamily="34" charset="0"/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632255" y="361705"/>
            <a:ext cx="10894218" cy="5899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baseline="30000" dirty="0"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BIBLIOGRAFIA</a:t>
            </a:r>
            <a:endParaRPr lang="pl-PL" sz="4000" baseline="30000" dirty="0">
              <a:latin typeface="Arial" pitchFamily="34" charset="0"/>
              <a:ea typeface="Fira Sans" panose="020B0503050000020004" pitchFamily="34" charset="0"/>
              <a:cs typeface="Arial" pitchFamily="34" charset="0"/>
            </a:endParaRPr>
          </a:p>
          <a:p>
            <a:r>
              <a:rPr lang="pl-PL" sz="2400" i="1" dirty="0" smtClean="0">
                <a:latin typeface="Arial" pitchFamily="34" charset="0"/>
                <a:ea typeface="Fira Sans" pitchFamily="34" charset="0"/>
                <a:cs typeface="Arial" pitchFamily="34" charset="0"/>
              </a:rPr>
              <a:t>Aby nie ustać w drodze. Podręcznik dla klasy ósmej szkoły podstawowej</a:t>
            </a:r>
            <a:r>
              <a:rPr lang="pl-PL" sz="2400" dirty="0" smtClean="0">
                <a:latin typeface="Arial" pitchFamily="34" charset="0"/>
                <a:ea typeface="Fira Sans" pitchFamily="34" charset="0"/>
                <a:cs typeface="Arial" pitchFamily="34" charset="0"/>
              </a:rPr>
              <a:t>, red. ks. prof. J. Szpet, D. Jackowiak. Wydawnictwo Święty Wojciech, Poznań 2012, s. 12-15.</a:t>
            </a:r>
          </a:p>
          <a:p>
            <a:endParaRPr lang="pl-PL" sz="1400" dirty="0" smtClean="0">
              <a:latin typeface="Arial" pitchFamily="34" charset="0"/>
              <a:ea typeface="Fira Sans" pitchFamily="34" charset="0"/>
              <a:cs typeface="Arial" pitchFamily="34" charset="0"/>
            </a:endParaRPr>
          </a:p>
          <a:p>
            <a:r>
              <a:rPr lang="pl-PL" sz="2400" i="1" dirty="0" smtClean="0">
                <a:latin typeface="Arial" pitchFamily="34" charset="0"/>
                <a:ea typeface="Fira Sans" pitchFamily="34" charset="0"/>
                <a:cs typeface="Arial" pitchFamily="34" charset="0"/>
              </a:rPr>
              <a:t>Aby nie ustać w drodze. Poradnik metodyczny. Ósma klasa szkoły podstawowej</a:t>
            </a:r>
            <a:r>
              <a:rPr lang="pl-PL" sz="2400" dirty="0" smtClean="0">
                <a:latin typeface="Arial" pitchFamily="34" charset="0"/>
                <a:ea typeface="Fira Sans" pitchFamily="34" charset="0"/>
                <a:cs typeface="Arial" pitchFamily="34" charset="0"/>
              </a:rPr>
              <a:t>, red. ks. prof. J. Szpet, D. Jackowiak. Wydawnictwo Święty Wojciech, Poznań 2013, s. 17-18.</a:t>
            </a:r>
          </a:p>
          <a:p>
            <a:endParaRPr lang="pl-PL" sz="1400" dirty="0" smtClean="0">
              <a:latin typeface="Arial" pitchFamily="34" charset="0"/>
              <a:ea typeface="Fira Sans" pitchFamily="34" charset="0"/>
              <a:cs typeface="Arial" pitchFamily="34" charset="0"/>
            </a:endParaRPr>
          </a:p>
          <a:p>
            <a:r>
              <a:rPr lang="nn-NO" sz="2400" dirty="0" smtClean="0">
                <a:latin typeface="Arial" pitchFamily="34" charset="0"/>
                <a:ea typeface="Fira Sans" pitchFamily="34" charset="0"/>
                <a:cs typeface="Arial" pitchFamily="34" charset="0"/>
              </a:rPr>
              <a:t>Kompendium </a:t>
            </a:r>
            <a:r>
              <a:rPr lang="nn-NO" sz="2400" dirty="0">
                <a:latin typeface="Arial" pitchFamily="34" charset="0"/>
                <a:ea typeface="Fira Sans" pitchFamily="34" charset="0"/>
                <a:cs typeface="Arial" pitchFamily="34" charset="0"/>
              </a:rPr>
              <a:t>KKK, n 534, 578, 579, Kielce </a:t>
            </a:r>
            <a:r>
              <a:rPr lang="nn-NO" sz="2400" dirty="0" smtClean="0">
                <a:latin typeface="Arial" pitchFamily="34" charset="0"/>
                <a:ea typeface="Fira Sans" pitchFamily="34" charset="0"/>
                <a:cs typeface="Arial" pitchFamily="34" charset="0"/>
              </a:rPr>
              <a:t>2005</a:t>
            </a:r>
            <a:r>
              <a:rPr lang="pl-PL" sz="2400" dirty="0" smtClean="0">
                <a:latin typeface="Arial" pitchFamily="34" charset="0"/>
                <a:ea typeface="Fira Sans" pitchFamily="34" charset="0"/>
                <a:cs typeface="Arial" pitchFamily="34" charset="0"/>
              </a:rPr>
              <a:t>.</a:t>
            </a:r>
          </a:p>
          <a:p>
            <a:endParaRPr lang="pl-PL" sz="1400" dirty="0" smtClean="0">
              <a:latin typeface="Arial" pitchFamily="34" charset="0"/>
              <a:ea typeface="Fira Sans" pitchFamily="34" charset="0"/>
              <a:cs typeface="Arial" pitchFamily="34" charset="0"/>
            </a:endParaRPr>
          </a:p>
          <a:p>
            <a:r>
              <a:rPr lang="pl-PL" sz="2400" dirty="0">
                <a:latin typeface="Arial" pitchFamily="34" charset="0"/>
                <a:ea typeface="Fira Sans" pitchFamily="34" charset="0"/>
                <a:cs typeface="Arial" pitchFamily="34" charset="0"/>
                <a:hlinkClick r:id="rId3"/>
              </a:rPr>
              <a:t>http://metro.gazeta.pl/metro/1,50144,17560094,Dzien_z_zycia_benedyktynskiego</a:t>
            </a:r>
            <a:r>
              <a:rPr lang="pl-PL" sz="2400" dirty="0" smtClean="0">
                <a:latin typeface="Arial" pitchFamily="34" charset="0"/>
                <a:ea typeface="Fira Sans" pitchFamily="34" charset="0"/>
                <a:cs typeface="Arial" pitchFamily="34" charset="0"/>
                <a:hlinkClick r:id="rId3"/>
              </a:rPr>
              <a:t>_;</a:t>
            </a:r>
            <a:r>
              <a:rPr lang="pl-PL" sz="2400" dirty="0" smtClean="0">
                <a:latin typeface="Arial" pitchFamily="34" charset="0"/>
                <a:ea typeface="Fira Sans" pitchFamily="34" charset="0"/>
                <a:cs typeface="Arial" pitchFamily="34" charset="0"/>
              </a:rPr>
              <a:t> dostęp</a:t>
            </a:r>
            <a:r>
              <a:rPr lang="pl-PL" sz="2400" dirty="0" smtClean="0">
                <a:latin typeface="Arial" pitchFamily="34" charset="0"/>
                <a:ea typeface="Fira Sans" pitchFamily="34" charset="0"/>
                <a:cs typeface="Arial" pitchFamily="34" charset="0"/>
              </a:rPr>
              <a:t>: 30.01.2019</a:t>
            </a:r>
          </a:p>
          <a:p>
            <a:endParaRPr lang="pl-PL" sz="2400" dirty="0">
              <a:latin typeface="Arial" pitchFamily="34" charset="0"/>
              <a:ea typeface="Fira Sans" pitchFamily="34" charset="0"/>
              <a:cs typeface="Arial" pitchFamily="34" charset="0"/>
            </a:endParaRPr>
          </a:p>
          <a:p>
            <a:r>
              <a:rPr lang="pl-PL" sz="4000" b="1" baseline="30000" dirty="0" smtClean="0"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FOTOGRAFIE</a:t>
            </a:r>
            <a:endParaRPr lang="pl-PL" sz="3200" baseline="30000" dirty="0">
              <a:latin typeface="Arial" pitchFamily="34" charset="0"/>
              <a:ea typeface="Fira Sans" panose="020B0503050000020004" pitchFamily="34" charset="0"/>
              <a:cs typeface="Arial" pitchFamily="34" charset="0"/>
            </a:endParaRPr>
          </a:p>
          <a:p>
            <a:r>
              <a:rPr lang="pl-PL" sz="3200" baseline="30000" dirty="0"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Święty Wojciech Dom Medialny, pixabay.com</a:t>
            </a:r>
            <a:endParaRPr lang="pl-PL" sz="3200" dirty="0"/>
          </a:p>
        </p:txBody>
      </p:sp>
    </p:spTree>
    <p:extLst>
      <p:ext uri="{BB962C8B-B14F-4D97-AF65-F5344CB8AC3E}">
        <p14:creationId xmlns:p14="http://schemas.microsoft.com/office/powerpoint/2010/main" val="17698938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1118" y="-1533770"/>
            <a:ext cx="13270524" cy="8847016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5305168" y="6104237"/>
            <a:ext cx="1795848" cy="7661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baseline="-25000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6103" y="6260756"/>
            <a:ext cx="1445053" cy="433516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>
            <a:off x="0" y="4154904"/>
            <a:ext cx="12195712" cy="1773249"/>
          </a:xfrm>
          <a:prstGeom prst="rect">
            <a:avLst/>
          </a:prstGeom>
          <a:solidFill>
            <a:schemeClr val="accent3">
              <a:lumMod val="50000"/>
              <a:alpha val="8470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odtytuł 2"/>
          <p:cNvSpPr txBox="1">
            <a:spLocks/>
          </p:cNvSpPr>
          <p:nvPr/>
        </p:nvSpPr>
        <p:spPr>
          <a:xfrm>
            <a:off x="0" y="4332005"/>
            <a:ext cx="12195712" cy="577488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14400" b="1" dirty="0" smtClean="0">
                <a:solidFill>
                  <a:schemeClr val="bg1"/>
                </a:solidFill>
                <a:latin typeface="Arial" pitchFamily="34" charset="0"/>
                <a:ea typeface="Fira Sans" pitchFamily="34" charset="0"/>
                <a:cs typeface="Arial" pitchFamily="34" charset="0"/>
              </a:rPr>
              <a:t>MODLITWA CHRZEŚCIJAŃSKA</a:t>
            </a:r>
          </a:p>
          <a:p>
            <a:endParaRPr lang="pl-PL" sz="3200" b="1" dirty="0" smtClean="0">
              <a:solidFill>
                <a:schemeClr val="bg1"/>
              </a:solidFill>
              <a:latin typeface="Arial" pitchFamily="34" charset="0"/>
              <a:ea typeface="Fira Sans" pitchFamily="34" charset="0"/>
              <a:cs typeface="Arial" pitchFamily="34" charset="0"/>
            </a:endParaRPr>
          </a:p>
          <a:p>
            <a:r>
              <a:rPr lang="pl-PL" sz="1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„</a:t>
            </a:r>
            <a:r>
              <a:rPr lang="pl-PL" sz="11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Najsilniejszy jest zawsze ten, kto umie złożyć dłonie do modlitwy” </a:t>
            </a:r>
            <a:endParaRPr lang="pl-PL" sz="11200" b="1" dirty="0" smtClean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pl-PL" sz="8000" b="1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pl-PL" sz="8000" b="1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Søren</a:t>
            </a:r>
            <a:r>
              <a:rPr lang="pl-PL" sz="80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Kierkegaard)</a:t>
            </a:r>
          </a:p>
          <a:p>
            <a:endParaRPr lang="pl-PL" sz="11200" b="1" dirty="0">
              <a:solidFill>
                <a:schemeClr val="bg1"/>
              </a:solidFill>
              <a:latin typeface="Arial" pitchFamily="34" charset="0"/>
              <a:ea typeface="Fira Sans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387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-1069324"/>
            <a:ext cx="12192002" cy="8354964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461320" y="6104237"/>
            <a:ext cx="1795848" cy="7661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baseline="-25000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55" y="6260756"/>
            <a:ext cx="1445053" cy="433516"/>
          </a:xfrm>
          <a:prstGeom prst="rect">
            <a:avLst/>
          </a:prstGeom>
        </p:spPr>
      </p:pic>
      <p:sp>
        <p:nvSpPr>
          <p:cNvPr id="6" name="Schemat blokowy: łącznik 5"/>
          <p:cNvSpPr/>
          <p:nvPr/>
        </p:nvSpPr>
        <p:spPr>
          <a:xfrm>
            <a:off x="11252887" y="6193308"/>
            <a:ext cx="518983" cy="518983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>
                <a:solidFill>
                  <a:schemeClr val="tx1"/>
                </a:solidFill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1</a:t>
            </a:r>
            <a:endParaRPr lang="pl-PL" dirty="0">
              <a:solidFill>
                <a:schemeClr val="tx1"/>
              </a:solidFill>
              <a:latin typeface="Arial" pitchFamily="34" charset="0"/>
              <a:ea typeface="Fira Sans" panose="020B0503050000020004" pitchFamily="34" charset="0"/>
              <a:cs typeface="Arial" pitchFamily="34" charset="0"/>
            </a:endParaRPr>
          </a:p>
        </p:txBody>
      </p:sp>
      <p:sp>
        <p:nvSpPr>
          <p:cNvPr id="9" name="Prostokąt 8"/>
          <p:cNvSpPr/>
          <p:nvPr/>
        </p:nvSpPr>
        <p:spPr>
          <a:xfrm>
            <a:off x="461320" y="4887662"/>
            <a:ext cx="11276109" cy="1074821"/>
          </a:xfrm>
          <a:prstGeom prst="rect">
            <a:avLst/>
          </a:prstGeom>
          <a:solidFill>
            <a:schemeClr val="accent3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200" dirty="0"/>
          </a:p>
        </p:txBody>
      </p:sp>
      <p:sp>
        <p:nvSpPr>
          <p:cNvPr id="5" name="pole tekstowe 4"/>
          <p:cNvSpPr txBox="1"/>
          <p:nvPr/>
        </p:nvSpPr>
        <p:spPr>
          <a:xfrm>
            <a:off x="461320" y="4887662"/>
            <a:ext cx="1127611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dirty="0">
                <a:solidFill>
                  <a:schemeClr val="bg1"/>
                </a:solidFill>
                <a:latin typeface="Georgia" panose="02040502050405020303" pitchFamily="18" charset="0"/>
              </a:rPr>
              <a:t>MÓJ PLAN DNIA </a:t>
            </a:r>
            <a:endParaRPr lang="pl-PL" sz="2800" dirty="0" smtClean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algn="ctr"/>
            <a:r>
              <a:rPr lang="pl-PL" sz="2800" dirty="0" smtClean="0">
                <a:solidFill>
                  <a:schemeClr val="bg1"/>
                </a:solidFill>
                <a:latin typeface="Georgia" panose="02040502050405020303" pitchFamily="18" charset="0"/>
              </a:rPr>
              <a:t>(</a:t>
            </a:r>
            <a:r>
              <a:rPr lang="pl-PL" sz="2800" dirty="0">
                <a:solidFill>
                  <a:schemeClr val="bg1"/>
                </a:solidFill>
                <a:latin typeface="Georgia" panose="02040502050405020303" pitchFamily="18" charset="0"/>
              </a:rPr>
              <a:t>każdy </a:t>
            </a:r>
            <a:r>
              <a:rPr lang="pl-PL" sz="2800" dirty="0" smtClean="0">
                <a:solidFill>
                  <a:schemeClr val="bg1"/>
                </a:solidFill>
                <a:latin typeface="Georgia" panose="02040502050405020303" pitchFamily="18" charset="0"/>
              </a:rPr>
              <a:t>uczeń pisze </a:t>
            </a:r>
            <a:r>
              <a:rPr lang="pl-PL" sz="2800" dirty="0">
                <a:solidFill>
                  <a:schemeClr val="bg1"/>
                </a:solidFill>
                <a:latin typeface="Georgia" panose="02040502050405020303" pitchFamily="18" charset="0"/>
              </a:rPr>
              <a:t>swój szczegółowy plan dnia roboczego)</a:t>
            </a:r>
            <a:br>
              <a:rPr lang="pl-PL" sz="2800" dirty="0">
                <a:solidFill>
                  <a:schemeClr val="bg1"/>
                </a:solidFill>
                <a:latin typeface="Georgia" panose="02040502050405020303" pitchFamily="18" charset="0"/>
              </a:rPr>
            </a:br>
            <a:endParaRPr lang="pl-PL" sz="2800" dirty="0" smtClean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8" name="Prostokąt 7"/>
          <p:cNvSpPr/>
          <p:nvPr/>
        </p:nvSpPr>
        <p:spPr>
          <a:xfrm>
            <a:off x="461320" y="208547"/>
            <a:ext cx="5009038" cy="982471"/>
          </a:xfrm>
          <a:prstGeom prst="rect">
            <a:avLst/>
          </a:prstGeom>
          <a:solidFill>
            <a:schemeClr val="accent3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200" dirty="0"/>
          </a:p>
        </p:txBody>
      </p:sp>
      <p:sp>
        <p:nvSpPr>
          <p:cNvPr id="10" name="pole tekstowe 9"/>
          <p:cNvSpPr txBox="1"/>
          <p:nvPr/>
        </p:nvSpPr>
        <p:spPr>
          <a:xfrm>
            <a:off x="461320" y="341378"/>
            <a:ext cx="50090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 dirty="0" smtClean="0">
                <a:solidFill>
                  <a:schemeClr val="bg1"/>
                </a:solidFill>
                <a:latin typeface="Georgia" panose="02040502050405020303" pitchFamily="18" charset="0"/>
              </a:rPr>
              <a:t>Dzień dobry Boże</a:t>
            </a:r>
          </a:p>
        </p:txBody>
      </p:sp>
    </p:spTree>
    <p:extLst>
      <p:ext uri="{BB962C8B-B14F-4D97-AF65-F5344CB8AC3E}">
        <p14:creationId xmlns:p14="http://schemas.microsoft.com/office/powerpoint/2010/main" val="1294887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az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632" y="-795421"/>
            <a:ext cx="12673264" cy="8448842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461320" y="6104237"/>
            <a:ext cx="1795848" cy="7661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baseline="-25000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55" y="6260756"/>
            <a:ext cx="1445053" cy="433516"/>
          </a:xfrm>
          <a:prstGeom prst="rect">
            <a:avLst/>
          </a:prstGeom>
        </p:spPr>
      </p:pic>
      <p:sp>
        <p:nvSpPr>
          <p:cNvPr id="6" name="Schemat blokowy: łącznik 5"/>
          <p:cNvSpPr/>
          <p:nvPr/>
        </p:nvSpPr>
        <p:spPr>
          <a:xfrm>
            <a:off x="11252887" y="6193308"/>
            <a:ext cx="518983" cy="518983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>
                <a:solidFill>
                  <a:schemeClr val="tx1"/>
                </a:solidFill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2</a:t>
            </a:r>
            <a:endParaRPr lang="pl-PL" dirty="0">
              <a:solidFill>
                <a:schemeClr val="tx1"/>
              </a:solidFill>
              <a:latin typeface="Arial" pitchFamily="34" charset="0"/>
              <a:ea typeface="Fira Sans" panose="020B0503050000020004" pitchFamily="34" charset="0"/>
              <a:cs typeface="Arial" pitchFamily="34" charset="0"/>
            </a:endParaRPr>
          </a:p>
        </p:txBody>
      </p:sp>
      <p:sp>
        <p:nvSpPr>
          <p:cNvPr id="9" name="Prostokąt 8"/>
          <p:cNvSpPr/>
          <p:nvPr/>
        </p:nvSpPr>
        <p:spPr>
          <a:xfrm>
            <a:off x="461320" y="1584266"/>
            <a:ext cx="11276109" cy="4378217"/>
          </a:xfrm>
          <a:prstGeom prst="rect">
            <a:avLst/>
          </a:prstGeom>
          <a:solidFill>
            <a:schemeClr val="accent3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200" dirty="0"/>
          </a:p>
        </p:txBody>
      </p:sp>
      <p:sp>
        <p:nvSpPr>
          <p:cNvPr id="5" name="pole tekstowe 4"/>
          <p:cNvSpPr txBox="1"/>
          <p:nvPr/>
        </p:nvSpPr>
        <p:spPr>
          <a:xfrm>
            <a:off x="461318" y="1728460"/>
            <a:ext cx="11276110" cy="6063198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r>
              <a:rPr lang="pl-PL" sz="2400" dirty="0">
                <a:solidFill>
                  <a:schemeClr val="bg1"/>
                </a:solidFill>
                <a:latin typeface="Georgia" panose="02040502050405020303" pitchFamily="18" charset="0"/>
              </a:rPr>
              <a:t>5.50 – dzwonek na budzenie</a:t>
            </a:r>
          </a:p>
          <a:p>
            <a:r>
              <a:rPr lang="pl-PL" sz="2400" dirty="0">
                <a:solidFill>
                  <a:schemeClr val="bg1"/>
                </a:solidFill>
                <a:latin typeface="Georgia" panose="02040502050405020303" pitchFamily="18" charset="0"/>
              </a:rPr>
              <a:t>6.00 – </a:t>
            </a:r>
            <a:r>
              <a:rPr lang="pl-PL" sz="2400" u="sng" dirty="0">
                <a:solidFill>
                  <a:schemeClr val="bg1"/>
                </a:solidFill>
                <a:latin typeface="Georgia" panose="02040502050405020303" pitchFamily="18" charset="0"/>
              </a:rPr>
              <a:t>jutrznia, tj. modlitwa poranna </a:t>
            </a:r>
          </a:p>
          <a:p>
            <a:r>
              <a:rPr lang="pl-PL" sz="2400" dirty="0">
                <a:solidFill>
                  <a:schemeClr val="bg1"/>
                </a:solidFill>
                <a:latin typeface="Georgia" panose="02040502050405020303" pitchFamily="18" charset="0"/>
              </a:rPr>
              <a:t>6.30 – </a:t>
            </a:r>
            <a:r>
              <a:rPr lang="pl-PL" sz="2400" u="sng" dirty="0">
                <a:solidFill>
                  <a:schemeClr val="bg1"/>
                </a:solidFill>
                <a:latin typeface="Georgia" panose="02040502050405020303" pitchFamily="18" charset="0"/>
              </a:rPr>
              <a:t>msza święta </a:t>
            </a:r>
          </a:p>
          <a:p>
            <a:r>
              <a:rPr lang="pl-PL" sz="2400" dirty="0">
                <a:solidFill>
                  <a:schemeClr val="bg1"/>
                </a:solidFill>
                <a:latin typeface="Georgia" panose="02040502050405020303" pitchFamily="18" charset="0"/>
              </a:rPr>
              <a:t>7.30 – śniadanie</a:t>
            </a:r>
          </a:p>
          <a:p>
            <a:r>
              <a:rPr lang="pl-PL" sz="2400" dirty="0">
                <a:solidFill>
                  <a:schemeClr val="bg1"/>
                </a:solidFill>
                <a:latin typeface="Georgia" panose="02040502050405020303" pitchFamily="18" charset="0"/>
              </a:rPr>
              <a:t>8.30-12.20 – czas pracy</a:t>
            </a:r>
          </a:p>
          <a:p>
            <a:r>
              <a:rPr lang="pl-PL" sz="2400" dirty="0">
                <a:solidFill>
                  <a:schemeClr val="bg1"/>
                </a:solidFill>
                <a:latin typeface="Georgia" panose="02040502050405020303" pitchFamily="18" charset="0"/>
              </a:rPr>
              <a:t>12.50 – </a:t>
            </a:r>
            <a:r>
              <a:rPr lang="pl-PL" sz="2400" u="sng" dirty="0">
                <a:solidFill>
                  <a:schemeClr val="bg1"/>
                </a:solidFill>
                <a:latin typeface="Georgia" panose="02040502050405020303" pitchFamily="18" charset="0"/>
              </a:rPr>
              <a:t>modlitwa południowa</a:t>
            </a:r>
          </a:p>
          <a:p>
            <a:r>
              <a:rPr lang="pl-PL" sz="2400" dirty="0">
                <a:solidFill>
                  <a:schemeClr val="bg1"/>
                </a:solidFill>
                <a:latin typeface="Georgia" panose="02040502050405020303" pitchFamily="18" charset="0"/>
              </a:rPr>
              <a:t>13.00 – obiad</a:t>
            </a:r>
          </a:p>
          <a:p>
            <a:r>
              <a:rPr lang="pl-PL" sz="2400" dirty="0">
                <a:solidFill>
                  <a:schemeClr val="bg1"/>
                </a:solidFill>
                <a:latin typeface="Georgia" panose="02040502050405020303" pitchFamily="18" charset="0"/>
              </a:rPr>
              <a:t>13.30 – czas na odpoczynek</a:t>
            </a:r>
          </a:p>
          <a:p>
            <a:r>
              <a:rPr lang="pl-PL" sz="2400" dirty="0">
                <a:solidFill>
                  <a:schemeClr val="bg1"/>
                </a:solidFill>
                <a:latin typeface="Georgia" panose="02040502050405020303" pitchFamily="18" charset="0"/>
              </a:rPr>
              <a:t>15.00 – </a:t>
            </a:r>
            <a:r>
              <a:rPr lang="pl-PL" sz="2400" u="sng" dirty="0">
                <a:solidFill>
                  <a:schemeClr val="bg1"/>
                </a:solidFill>
                <a:latin typeface="Georgia" panose="02040502050405020303" pitchFamily="18" charset="0"/>
              </a:rPr>
              <a:t>godzina czytań słowa Bożego</a:t>
            </a:r>
          </a:p>
          <a:p>
            <a:r>
              <a:rPr lang="pl-PL" sz="2400" dirty="0">
                <a:solidFill>
                  <a:schemeClr val="bg1"/>
                </a:solidFill>
                <a:latin typeface="Georgia" panose="02040502050405020303" pitchFamily="18" charset="0"/>
              </a:rPr>
              <a:t>15.40 – czas pracy</a:t>
            </a:r>
          </a:p>
          <a:p>
            <a:r>
              <a:rPr lang="pl-PL" sz="2400" dirty="0">
                <a:solidFill>
                  <a:schemeClr val="bg1"/>
                </a:solidFill>
                <a:latin typeface="Georgia" panose="02040502050405020303" pitchFamily="18" charset="0"/>
              </a:rPr>
              <a:t>18.30 – kolacja </a:t>
            </a:r>
            <a:endParaRPr lang="pl-PL" sz="2400" dirty="0" smtClean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endParaRPr lang="pl-PL" sz="2400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endParaRPr lang="pl-PL" sz="2400" dirty="0" smtClean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endParaRPr lang="pl-PL" sz="2400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endParaRPr lang="pl-PL" sz="2400" dirty="0" smtClean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endParaRPr lang="pl-PL" sz="2400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endParaRPr lang="pl-PL" sz="2400" dirty="0" smtClean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endParaRPr lang="pl-PL" sz="2400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r>
              <a:rPr lang="pl-PL" sz="2400" dirty="0">
                <a:solidFill>
                  <a:schemeClr val="bg1"/>
                </a:solidFill>
                <a:latin typeface="Georgia" panose="02040502050405020303" pitchFamily="18" charset="0"/>
              </a:rPr>
              <a:t>19.00 – </a:t>
            </a:r>
            <a:r>
              <a:rPr lang="pl-PL" sz="2400" u="sng" dirty="0">
                <a:solidFill>
                  <a:schemeClr val="bg1"/>
                </a:solidFill>
                <a:latin typeface="Georgia" panose="02040502050405020303" pitchFamily="18" charset="0"/>
              </a:rPr>
              <a:t>nieszpory, tj. modlitwy popołudniowe po łacinie</a:t>
            </a:r>
          </a:p>
          <a:p>
            <a:r>
              <a:rPr lang="pl-PL" sz="2400" dirty="0">
                <a:solidFill>
                  <a:schemeClr val="bg1"/>
                </a:solidFill>
                <a:latin typeface="Georgia" panose="02040502050405020303" pitchFamily="18" charset="0"/>
              </a:rPr>
              <a:t>19.30 czas wolny</a:t>
            </a:r>
          </a:p>
          <a:p>
            <a:r>
              <a:rPr lang="pl-PL" sz="2400" dirty="0">
                <a:solidFill>
                  <a:schemeClr val="bg1"/>
                </a:solidFill>
                <a:latin typeface="Georgia" panose="02040502050405020303" pitchFamily="18" charset="0"/>
              </a:rPr>
              <a:t>20.15 – </a:t>
            </a:r>
            <a:r>
              <a:rPr lang="pl-PL" sz="2400" u="sng" dirty="0">
                <a:solidFill>
                  <a:schemeClr val="bg1"/>
                </a:solidFill>
                <a:latin typeface="Georgia" panose="02040502050405020303" pitchFamily="18" charset="0"/>
              </a:rPr>
              <a:t>kompleta, tj. modlitwa wieczorna po łacinie</a:t>
            </a:r>
          </a:p>
          <a:p>
            <a:r>
              <a:rPr lang="pl-PL" sz="2400" dirty="0">
                <a:solidFill>
                  <a:schemeClr val="bg1"/>
                </a:solidFill>
                <a:latin typeface="Georgia" panose="02040502050405020303" pitchFamily="18" charset="0"/>
              </a:rPr>
              <a:t>20.40 – cisza nocna</a:t>
            </a:r>
          </a:p>
          <a:p>
            <a:r>
              <a:rPr lang="pl-PL" sz="800" dirty="0"/>
              <a:t>Zob. http://metro.gazeta.pl/metro/1,50144,17560094,Dzien_z_zycia_benedyktynskiego</a:t>
            </a:r>
            <a:r>
              <a:rPr lang="pl-PL" sz="800" dirty="0" smtClean="0"/>
              <a:t>_;dostęp:30.01.2019</a:t>
            </a:r>
            <a:endParaRPr lang="pl-PL" sz="800" dirty="0"/>
          </a:p>
        </p:txBody>
      </p:sp>
      <p:sp>
        <p:nvSpPr>
          <p:cNvPr id="8" name="Prostokąt 7"/>
          <p:cNvSpPr/>
          <p:nvPr/>
        </p:nvSpPr>
        <p:spPr>
          <a:xfrm>
            <a:off x="461319" y="208547"/>
            <a:ext cx="11276109" cy="1219200"/>
          </a:xfrm>
          <a:prstGeom prst="rect">
            <a:avLst/>
          </a:prstGeom>
          <a:solidFill>
            <a:schemeClr val="accent3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200" dirty="0"/>
          </a:p>
        </p:txBody>
      </p:sp>
      <p:sp>
        <p:nvSpPr>
          <p:cNvPr id="10" name="pole tekstowe 9"/>
          <p:cNvSpPr txBox="1"/>
          <p:nvPr/>
        </p:nvSpPr>
        <p:spPr>
          <a:xfrm>
            <a:off x="461320" y="341378"/>
            <a:ext cx="112761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dirty="0">
                <a:solidFill>
                  <a:schemeClr val="bg1"/>
                </a:solidFill>
                <a:latin typeface="Georgia" panose="02040502050405020303" pitchFamily="18" charset="0"/>
              </a:rPr>
              <a:t>Plan dnia w dni powszednie w klasztorze Benedyktynów </a:t>
            </a:r>
            <a:r>
              <a:rPr lang="pl-PL" sz="3200" dirty="0" smtClean="0">
                <a:solidFill>
                  <a:schemeClr val="bg1"/>
                </a:solidFill>
                <a:latin typeface="Georgia" panose="02040502050405020303" pitchFamily="18" charset="0"/>
              </a:rPr>
              <a:t/>
            </a:r>
            <a:br>
              <a:rPr lang="pl-PL" sz="3200" dirty="0" smtClean="0">
                <a:solidFill>
                  <a:schemeClr val="bg1"/>
                </a:solidFill>
                <a:latin typeface="Georgia" panose="02040502050405020303" pitchFamily="18" charset="0"/>
              </a:rPr>
            </a:br>
            <a:r>
              <a:rPr lang="pl-PL" sz="3200" dirty="0" smtClean="0">
                <a:solidFill>
                  <a:schemeClr val="bg1"/>
                </a:solidFill>
                <a:latin typeface="Georgia" panose="02040502050405020303" pitchFamily="18" charset="0"/>
              </a:rPr>
              <a:t>w </a:t>
            </a:r>
            <a:r>
              <a:rPr lang="pl-PL" sz="3200" dirty="0">
                <a:solidFill>
                  <a:schemeClr val="bg1"/>
                </a:solidFill>
                <a:latin typeface="Georgia" panose="02040502050405020303" pitchFamily="18" charset="0"/>
              </a:rPr>
              <a:t>Tyńcu, czyli ora et </a:t>
            </a:r>
            <a:r>
              <a:rPr lang="pl-PL" sz="3200" dirty="0" err="1" smtClean="0">
                <a:solidFill>
                  <a:schemeClr val="bg1"/>
                </a:solidFill>
                <a:latin typeface="Georgia" panose="02040502050405020303" pitchFamily="18" charset="0"/>
              </a:rPr>
              <a:t>labora</a:t>
            </a:r>
            <a:r>
              <a:rPr lang="pl-PL" sz="3200" dirty="0" smtClean="0">
                <a:solidFill>
                  <a:schemeClr val="bg1"/>
                </a:solidFill>
                <a:latin typeface="Georgia" panose="02040502050405020303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1127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421" y="-741947"/>
            <a:ext cx="12512842" cy="8341894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461320" y="6104237"/>
            <a:ext cx="1795848" cy="7661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baseline="-25000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55" y="6260756"/>
            <a:ext cx="1445053" cy="433516"/>
          </a:xfrm>
          <a:prstGeom prst="rect">
            <a:avLst/>
          </a:prstGeom>
        </p:spPr>
      </p:pic>
      <p:sp>
        <p:nvSpPr>
          <p:cNvPr id="6" name="Schemat blokowy: łącznik 5"/>
          <p:cNvSpPr/>
          <p:nvPr/>
        </p:nvSpPr>
        <p:spPr>
          <a:xfrm>
            <a:off x="11252887" y="6193308"/>
            <a:ext cx="518983" cy="518983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>
                <a:solidFill>
                  <a:schemeClr val="tx1"/>
                </a:solidFill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3</a:t>
            </a:r>
            <a:endParaRPr lang="pl-PL" dirty="0">
              <a:solidFill>
                <a:schemeClr val="tx1"/>
              </a:solidFill>
              <a:latin typeface="Arial" pitchFamily="34" charset="0"/>
              <a:ea typeface="Fira Sans" panose="020B0503050000020004" pitchFamily="34" charset="0"/>
              <a:cs typeface="Arial" pitchFamily="34" charset="0"/>
            </a:endParaRPr>
          </a:p>
        </p:txBody>
      </p:sp>
      <p:sp>
        <p:nvSpPr>
          <p:cNvPr id="9" name="Prostokąt 8"/>
          <p:cNvSpPr/>
          <p:nvPr/>
        </p:nvSpPr>
        <p:spPr>
          <a:xfrm>
            <a:off x="461320" y="2551837"/>
            <a:ext cx="11310549" cy="1988079"/>
          </a:xfrm>
          <a:prstGeom prst="rect">
            <a:avLst/>
          </a:prstGeom>
          <a:solidFill>
            <a:schemeClr val="accent3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200" dirty="0"/>
          </a:p>
        </p:txBody>
      </p:sp>
      <p:sp>
        <p:nvSpPr>
          <p:cNvPr id="10" name="pole tekstowe 9"/>
          <p:cNvSpPr txBox="1"/>
          <p:nvPr/>
        </p:nvSpPr>
        <p:spPr>
          <a:xfrm>
            <a:off x="461319" y="2551837"/>
            <a:ext cx="1131054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5400" dirty="0">
                <a:solidFill>
                  <a:schemeClr val="bg1"/>
                </a:solidFill>
                <a:latin typeface="Georgia" panose="02040502050405020303" pitchFamily="18" charset="0"/>
              </a:rPr>
              <a:t>Dlaczego w naszym planie dnia </a:t>
            </a:r>
            <a:r>
              <a:rPr lang="pl-PL" sz="5400" dirty="0" smtClean="0">
                <a:solidFill>
                  <a:schemeClr val="bg1"/>
                </a:solidFill>
                <a:latin typeface="Georgia" panose="02040502050405020303" pitchFamily="18" charset="0"/>
              </a:rPr>
              <a:t/>
            </a:r>
            <a:br>
              <a:rPr lang="pl-PL" sz="5400" dirty="0" smtClean="0">
                <a:solidFill>
                  <a:schemeClr val="bg1"/>
                </a:solidFill>
                <a:latin typeface="Georgia" panose="02040502050405020303" pitchFamily="18" charset="0"/>
              </a:rPr>
            </a:br>
            <a:r>
              <a:rPr lang="pl-PL" sz="5400" dirty="0" smtClean="0">
                <a:solidFill>
                  <a:schemeClr val="bg1"/>
                </a:solidFill>
                <a:latin typeface="Georgia" panose="02040502050405020303" pitchFamily="18" charset="0"/>
              </a:rPr>
              <a:t>nie </a:t>
            </a:r>
            <a:r>
              <a:rPr lang="pl-PL" sz="5400" dirty="0">
                <a:solidFill>
                  <a:schemeClr val="bg1"/>
                </a:solidFill>
                <a:latin typeface="Georgia" panose="02040502050405020303" pitchFamily="18" charset="0"/>
              </a:rPr>
              <a:t>występuje </a:t>
            </a:r>
            <a:r>
              <a:rPr lang="pl-PL" sz="5400" b="1" dirty="0">
                <a:solidFill>
                  <a:schemeClr val="bg1"/>
                </a:solidFill>
                <a:latin typeface="Georgia" panose="02040502050405020303" pitchFamily="18" charset="0"/>
              </a:rPr>
              <a:t>modlitwa?</a:t>
            </a:r>
          </a:p>
        </p:txBody>
      </p:sp>
    </p:spTree>
    <p:extLst>
      <p:ext uri="{BB962C8B-B14F-4D97-AF65-F5344CB8AC3E}">
        <p14:creationId xmlns:p14="http://schemas.microsoft.com/office/powerpoint/2010/main" val="72899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027" y="0"/>
            <a:ext cx="5147072" cy="6858000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3099" y="0"/>
            <a:ext cx="5147072" cy="6858000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1045" y="0"/>
            <a:ext cx="5147072" cy="6858000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461320" y="6104237"/>
            <a:ext cx="1795848" cy="7661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baseline="-25000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55" y="6260756"/>
            <a:ext cx="1445053" cy="433516"/>
          </a:xfrm>
          <a:prstGeom prst="rect">
            <a:avLst/>
          </a:prstGeom>
        </p:spPr>
      </p:pic>
      <p:sp>
        <p:nvSpPr>
          <p:cNvPr id="6" name="Schemat blokowy: łącznik 5"/>
          <p:cNvSpPr/>
          <p:nvPr/>
        </p:nvSpPr>
        <p:spPr>
          <a:xfrm>
            <a:off x="11252887" y="6193308"/>
            <a:ext cx="518983" cy="518983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>
                <a:solidFill>
                  <a:schemeClr val="tx1"/>
                </a:solidFill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4</a:t>
            </a:r>
            <a:endParaRPr lang="pl-PL" dirty="0">
              <a:solidFill>
                <a:schemeClr val="tx1"/>
              </a:solidFill>
              <a:latin typeface="Arial" pitchFamily="34" charset="0"/>
              <a:ea typeface="Fira Sans" panose="020B0503050000020004" pitchFamily="34" charset="0"/>
              <a:cs typeface="Arial" pitchFamily="34" charset="0"/>
            </a:endParaRPr>
          </a:p>
        </p:txBody>
      </p:sp>
      <p:sp>
        <p:nvSpPr>
          <p:cNvPr id="9" name="Prostokąt 8"/>
          <p:cNvSpPr/>
          <p:nvPr/>
        </p:nvSpPr>
        <p:spPr>
          <a:xfrm>
            <a:off x="355303" y="2226905"/>
            <a:ext cx="11310550" cy="1326972"/>
          </a:xfrm>
          <a:prstGeom prst="rect">
            <a:avLst/>
          </a:prstGeom>
          <a:solidFill>
            <a:schemeClr val="accent3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200" dirty="0"/>
          </a:p>
        </p:txBody>
      </p:sp>
      <p:sp>
        <p:nvSpPr>
          <p:cNvPr id="10" name="pole tekstowe 9"/>
          <p:cNvSpPr txBox="1"/>
          <p:nvPr/>
        </p:nvSpPr>
        <p:spPr>
          <a:xfrm>
            <a:off x="498570" y="2351782"/>
            <a:ext cx="113105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dirty="0">
                <a:solidFill>
                  <a:schemeClr val="bg1"/>
                </a:solidFill>
                <a:latin typeface="Georgia" panose="02040502050405020303" pitchFamily="18" charset="0"/>
              </a:rPr>
              <a:t>POMYŚL, JAKIE EMOCJE WYWOŁUJE W TOBIE SŁOWO MODLITWA. JAKIM SYMBOLEM JE WYRAZISZ?</a:t>
            </a:r>
            <a:endParaRPr lang="pl-PL" sz="3200" dirty="0" smtClean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8808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8758" y="-814920"/>
            <a:ext cx="12769516" cy="8487840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461320" y="6104237"/>
            <a:ext cx="1795848" cy="7661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baseline="-25000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55" y="6260756"/>
            <a:ext cx="1445053" cy="433516"/>
          </a:xfrm>
          <a:prstGeom prst="rect">
            <a:avLst/>
          </a:prstGeom>
        </p:spPr>
      </p:pic>
      <p:sp>
        <p:nvSpPr>
          <p:cNvPr id="6" name="Schemat blokowy: łącznik 5"/>
          <p:cNvSpPr/>
          <p:nvPr/>
        </p:nvSpPr>
        <p:spPr>
          <a:xfrm>
            <a:off x="11252887" y="6193308"/>
            <a:ext cx="518983" cy="518983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>
                <a:solidFill>
                  <a:schemeClr val="tx1"/>
                </a:solidFill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5</a:t>
            </a:r>
            <a:endParaRPr lang="pl-PL" dirty="0">
              <a:solidFill>
                <a:schemeClr val="tx1"/>
              </a:solidFill>
              <a:latin typeface="Arial" pitchFamily="34" charset="0"/>
              <a:ea typeface="Fira Sans" panose="020B0503050000020004" pitchFamily="34" charset="0"/>
              <a:cs typeface="Arial" pitchFamily="34" charset="0"/>
            </a:endParaRPr>
          </a:p>
        </p:txBody>
      </p:sp>
      <p:sp>
        <p:nvSpPr>
          <p:cNvPr id="11" name="Prostokąt 10"/>
          <p:cNvSpPr/>
          <p:nvPr/>
        </p:nvSpPr>
        <p:spPr>
          <a:xfrm>
            <a:off x="461320" y="336884"/>
            <a:ext cx="11310549" cy="5021179"/>
          </a:xfrm>
          <a:prstGeom prst="rect">
            <a:avLst/>
          </a:prstGeom>
          <a:solidFill>
            <a:schemeClr val="accent3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200" dirty="0"/>
          </a:p>
        </p:txBody>
      </p:sp>
      <p:sp>
        <p:nvSpPr>
          <p:cNvPr id="12" name="pole tekstowe 11"/>
          <p:cNvSpPr txBox="1"/>
          <p:nvPr/>
        </p:nvSpPr>
        <p:spPr>
          <a:xfrm>
            <a:off x="461320" y="504019"/>
            <a:ext cx="11310549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 b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ODPOWIEDZCIE NA PYTANIA:</a:t>
            </a:r>
          </a:p>
          <a:p>
            <a:pPr marL="514350" indent="-514350" algn="just">
              <a:lnSpc>
                <a:spcPct val="200000"/>
              </a:lnSpc>
              <a:buFont typeface="+mj-lt"/>
              <a:buAutoNum type="arabicPeriod"/>
            </a:pPr>
            <a:r>
              <a:rPr lang="pl-PL" sz="2800" dirty="0" smtClean="0">
                <a:solidFill>
                  <a:schemeClr val="bg1"/>
                </a:solidFill>
                <a:latin typeface="Georgia" panose="02040502050405020303" pitchFamily="18" charset="0"/>
              </a:rPr>
              <a:t>Co </a:t>
            </a:r>
            <a:r>
              <a:rPr lang="pl-PL" sz="2800" dirty="0">
                <a:solidFill>
                  <a:schemeClr val="bg1"/>
                </a:solidFill>
                <a:latin typeface="Georgia" panose="02040502050405020303" pitchFamily="18" charset="0"/>
              </a:rPr>
              <a:t>to jest modlitwa?  </a:t>
            </a:r>
            <a:endParaRPr lang="pl-PL" sz="2800" dirty="0" smtClean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marL="514350" indent="-514350" algn="just">
              <a:lnSpc>
                <a:spcPct val="200000"/>
              </a:lnSpc>
              <a:buFont typeface="+mj-lt"/>
              <a:buAutoNum type="arabicPeriod"/>
            </a:pPr>
            <a:r>
              <a:rPr lang="pl-PL" sz="2800" dirty="0" smtClean="0">
                <a:solidFill>
                  <a:schemeClr val="bg1"/>
                </a:solidFill>
                <a:latin typeface="Georgia" panose="02040502050405020303" pitchFamily="18" charset="0"/>
              </a:rPr>
              <a:t>Dlaczego </a:t>
            </a:r>
            <a:r>
              <a:rPr lang="pl-PL" sz="2800" dirty="0">
                <a:solidFill>
                  <a:schemeClr val="bg1"/>
                </a:solidFill>
                <a:latin typeface="Georgia" panose="02040502050405020303" pitchFamily="18" charset="0"/>
              </a:rPr>
              <a:t>ludzie się modlą?  </a:t>
            </a:r>
            <a:endParaRPr lang="pl-PL" sz="2800" dirty="0" smtClean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marL="514350" indent="-514350" algn="just">
              <a:lnSpc>
                <a:spcPct val="200000"/>
              </a:lnSpc>
              <a:buFont typeface="+mj-lt"/>
              <a:buAutoNum type="arabicPeriod"/>
            </a:pPr>
            <a:r>
              <a:rPr lang="pl-PL" sz="2800" dirty="0" smtClean="0">
                <a:solidFill>
                  <a:schemeClr val="bg1"/>
                </a:solidFill>
                <a:latin typeface="Georgia" panose="02040502050405020303" pitchFamily="18" charset="0"/>
              </a:rPr>
              <a:t>Czy modlitwa może być skuteczna?  </a:t>
            </a:r>
          </a:p>
          <a:p>
            <a:pPr marL="514350" indent="-514350" algn="just">
              <a:lnSpc>
                <a:spcPct val="200000"/>
              </a:lnSpc>
              <a:buFont typeface="+mj-lt"/>
              <a:buAutoNum type="arabicPeriod"/>
            </a:pPr>
            <a:r>
              <a:rPr lang="pl-PL" sz="2800" dirty="0" smtClean="0">
                <a:solidFill>
                  <a:schemeClr val="bg1"/>
                </a:solidFill>
                <a:latin typeface="Georgia" panose="02040502050405020303" pitchFamily="18" charset="0"/>
              </a:rPr>
              <a:t>Kiedy i gdzie powinniśmy się modlić?  </a:t>
            </a:r>
            <a:endParaRPr lang="pl-PL" sz="2800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algn="ctr"/>
            <a:endParaRPr lang="pl-PL" sz="2800" dirty="0" smtClean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6660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36783"/>
            <a:ext cx="12192000" cy="8131566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461320" y="6104237"/>
            <a:ext cx="1795848" cy="7661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baseline="-25000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55" y="6260756"/>
            <a:ext cx="1445053" cy="433516"/>
          </a:xfrm>
          <a:prstGeom prst="rect">
            <a:avLst/>
          </a:prstGeom>
        </p:spPr>
      </p:pic>
      <p:sp>
        <p:nvSpPr>
          <p:cNvPr id="6" name="Schemat blokowy: łącznik 5"/>
          <p:cNvSpPr/>
          <p:nvPr/>
        </p:nvSpPr>
        <p:spPr>
          <a:xfrm>
            <a:off x="11252887" y="6193308"/>
            <a:ext cx="518983" cy="518983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>
                <a:solidFill>
                  <a:schemeClr val="tx1"/>
                </a:solidFill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6</a:t>
            </a:r>
            <a:endParaRPr lang="pl-PL" dirty="0">
              <a:solidFill>
                <a:schemeClr val="tx1"/>
              </a:solidFill>
              <a:latin typeface="Arial" pitchFamily="34" charset="0"/>
              <a:ea typeface="Fira Sans" panose="020B0503050000020004" pitchFamily="34" charset="0"/>
              <a:cs typeface="Arial" pitchFamily="34" charset="0"/>
            </a:endParaRPr>
          </a:p>
        </p:txBody>
      </p:sp>
      <p:sp>
        <p:nvSpPr>
          <p:cNvPr id="11" name="Prostokąt 10"/>
          <p:cNvSpPr/>
          <p:nvPr/>
        </p:nvSpPr>
        <p:spPr>
          <a:xfrm>
            <a:off x="461320" y="336884"/>
            <a:ext cx="11310549" cy="5021179"/>
          </a:xfrm>
          <a:prstGeom prst="rect">
            <a:avLst/>
          </a:prstGeom>
          <a:solidFill>
            <a:schemeClr val="accent3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200" dirty="0"/>
          </a:p>
        </p:txBody>
      </p:sp>
      <p:sp>
        <p:nvSpPr>
          <p:cNvPr id="12" name="pole tekstowe 11"/>
          <p:cNvSpPr txBox="1"/>
          <p:nvPr/>
        </p:nvSpPr>
        <p:spPr>
          <a:xfrm>
            <a:off x="461320" y="965337"/>
            <a:ext cx="11310549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 b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PRACA W GRUPACH Z </a:t>
            </a:r>
            <a:r>
              <a:rPr lang="pl-PL" sz="4000" b="1" smtClean="0">
                <a:solidFill>
                  <a:schemeClr val="bg1"/>
                </a:solidFill>
                <a:latin typeface="Georgia" panose="02040502050405020303" pitchFamily="18" charset="0"/>
              </a:rPr>
              <a:t>KKK </a:t>
            </a:r>
            <a:br>
              <a:rPr lang="pl-PL" sz="4000" b="1" smtClean="0">
                <a:solidFill>
                  <a:schemeClr val="bg1"/>
                </a:solidFill>
                <a:latin typeface="Georgia" panose="02040502050405020303" pitchFamily="18" charset="0"/>
              </a:rPr>
            </a:br>
            <a:r>
              <a:rPr lang="pl-PL" sz="4000" b="1" smtClean="0">
                <a:solidFill>
                  <a:schemeClr val="bg1"/>
                </a:solidFill>
                <a:latin typeface="Georgia" panose="02040502050405020303" pitchFamily="18" charset="0"/>
              </a:rPr>
              <a:t>LUB Z </a:t>
            </a:r>
            <a:r>
              <a:rPr lang="pl-PL" sz="4000" b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YOUCATEM</a:t>
            </a:r>
          </a:p>
          <a:p>
            <a:pPr algn="ctr"/>
            <a:endParaRPr lang="pl-PL" sz="1000" dirty="0" smtClean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marL="514350" indent="-514350" algn="just">
              <a:lnSpc>
                <a:spcPct val="150000"/>
              </a:lnSpc>
              <a:buFont typeface="+mj-lt"/>
              <a:buAutoNum type="arabicPeriod"/>
            </a:pPr>
            <a:r>
              <a:rPr lang="pl-PL" sz="2800" dirty="0">
                <a:solidFill>
                  <a:schemeClr val="bg1"/>
                </a:solidFill>
                <a:latin typeface="Georgia" panose="02040502050405020303" pitchFamily="18" charset="0"/>
              </a:rPr>
              <a:t>Co to jest modlitwa? Porównaj odpowiedź z „</a:t>
            </a:r>
            <a:r>
              <a:rPr lang="pl-PL" sz="2800" dirty="0" err="1">
                <a:solidFill>
                  <a:schemeClr val="bg1"/>
                </a:solidFill>
                <a:latin typeface="Georgia" panose="02040502050405020303" pitchFamily="18" charset="0"/>
              </a:rPr>
              <a:t>Youcatem</a:t>
            </a:r>
            <a:r>
              <a:rPr lang="pl-PL" sz="2800" dirty="0">
                <a:solidFill>
                  <a:schemeClr val="bg1"/>
                </a:solidFill>
                <a:latin typeface="Georgia" panose="02040502050405020303" pitchFamily="18" charset="0"/>
              </a:rPr>
              <a:t>” pkt 469</a:t>
            </a:r>
          </a:p>
          <a:p>
            <a:pPr marL="514350" indent="-514350" algn="just">
              <a:lnSpc>
                <a:spcPct val="150000"/>
              </a:lnSpc>
              <a:buFont typeface="+mj-lt"/>
              <a:buAutoNum type="arabicPeriod"/>
            </a:pPr>
            <a:r>
              <a:rPr lang="pl-PL" sz="2800" dirty="0">
                <a:solidFill>
                  <a:schemeClr val="bg1"/>
                </a:solidFill>
                <a:latin typeface="Georgia" panose="02040502050405020303" pitchFamily="18" charset="0"/>
              </a:rPr>
              <a:t>Dlaczego ludzie się modlą? Porównaj „</a:t>
            </a:r>
            <a:r>
              <a:rPr lang="pl-PL" sz="2800" dirty="0" err="1">
                <a:solidFill>
                  <a:schemeClr val="bg1"/>
                </a:solidFill>
                <a:latin typeface="Georgia" panose="02040502050405020303" pitchFamily="18" charset="0"/>
              </a:rPr>
              <a:t>Youcat</a:t>
            </a:r>
            <a:r>
              <a:rPr lang="pl-PL" sz="2800" dirty="0">
                <a:solidFill>
                  <a:schemeClr val="bg1"/>
                </a:solidFill>
                <a:latin typeface="Georgia" panose="02040502050405020303" pitchFamily="18" charset="0"/>
              </a:rPr>
              <a:t>” pkt 470</a:t>
            </a:r>
          </a:p>
          <a:p>
            <a:pPr marL="514350" indent="-514350" algn="just">
              <a:lnSpc>
                <a:spcPct val="150000"/>
              </a:lnSpc>
              <a:buFont typeface="+mj-lt"/>
              <a:buAutoNum type="arabicPeriod"/>
            </a:pPr>
            <a:r>
              <a:rPr lang="pl-PL" sz="2800" dirty="0">
                <a:solidFill>
                  <a:schemeClr val="bg1"/>
                </a:solidFill>
                <a:latin typeface="Georgia" panose="02040502050405020303" pitchFamily="18" charset="0"/>
              </a:rPr>
              <a:t>Czy modlitwa zostanie wysłuchana? Porównaj „</a:t>
            </a:r>
            <a:r>
              <a:rPr lang="pl-PL" sz="2800" dirty="0" err="1">
                <a:solidFill>
                  <a:schemeClr val="bg1"/>
                </a:solidFill>
                <a:latin typeface="Georgia" panose="02040502050405020303" pitchFamily="18" charset="0"/>
              </a:rPr>
              <a:t>Youcat</a:t>
            </a:r>
            <a:r>
              <a:rPr lang="pl-PL" sz="2800" dirty="0">
                <a:solidFill>
                  <a:schemeClr val="bg1"/>
                </a:solidFill>
                <a:latin typeface="Georgia" panose="02040502050405020303" pitchFamily="18" charset="0"/>
              </a:rPr>
              <a:t>” pkt 478</a:t>
            </a:r>
          </a:p>
          <a:p>
            <a:pPr marL="514350" indent="-514350" algn="just">
              <a:lnSpc>
                <a:spcPct val="150000"/>
              </a:lnSpc>
              <a:buFont typeface="+mj-lt"/>
              <a:buAutoNum type="arabicPeriod"/>
            </a:pPr>
            <a:r>
              <a:rPr lang="pl-PL" sz="2800" dirty="0">
                <a:solidFill>
                  <a:schemeClr val="bg1"/>
                </a:solidFill>
                <a:latin typeface="Georgia" panose="02040502050405020303" pitchFamily="18" charset="0"/>
              </a:rPr>
              <a:t>Czy można się modlić wszędzie? Porównaj „</a:t>
            </a:r>
            <a:r>
              <a:rPr lang="pl-PL" sz="2800" dirty="0" err="1">
                <a:solidFill>
                  <a:schemeClr val="bg1"/>
                </a:solidFill>
                <a:latin typeface="Georgia" panose="02040502050405020303" pitchFamily="18" charset="0"/>
              </a:rPr>
              <a:t>Yuocat</a:t>
            </a:r>
            <a:r>
              <a:rPr lang="pl-PL" sz="2800" dirty="0">
                <a:solidFill>
                  <a:schemeClr val="bg1"/>
                </a:solidFill>
                <a:latin typeface="Georgia" panose="02040502050405020303" pitchFamily="18" charset="0"/>
              </a:rPr>
              <a:t>” pkt 498</a:t>
            </a:r>
          </a:p>
          <a:p>
            <a:pPr algn="ctr"/>
            <a:endParaRPr lang="pl-PL" sz="2800" dirty="0" smtClean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1054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8758" y="-1528110"/>
            <a:ext cx="12769516" cy="9914220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461320" y="6104237"/>
            <a:ext cx="1795848" cy="7661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baseline="-25000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55" y="6260756"/>
            <a:ext cx="1445053" cy="433516"/>
          </a:xfrm>
          <a:prstGeom prst="rect">
            <a:avLst/>
          </a:prstGeom>
        </p:spPr>
      </p:pic>
      <p:sp>
        <p:nvSpPr>
          <p:cNvPr id="6" name="Schemat blokowy: łącznik 5"/>
          <p:cNvSpPr/>
          <p:nvPr/>
        </p:nvSpPr>
        <p:spPr>
          <a:xfrm>
            <a:off x="11252887" y="6193308"/>
            <a:ext cx="518983" cy="518983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>
                <a:solidFill>
                  <a:schemeClr val="tx1"/>
                </a:solidFill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7</a:t>
            </a:r>
            <a:endParaRPr lang="pl-PL" dirty="0">
              <a:solidFill>
                <a:schemeClr val="tx1"/>
              </a:solidFill>
              <a:latin typeface="Arial" pitchFamily="34" charset="0"/>
              <a:ea typeface="Fira Sans" panose="020B0503050000020004" pitchFamily="34" charset="0"/>
              <a:cs typeface="Arial" pitchFamily="34" charset="0"/>
            </a:endParaRPr>
          </a:p>
        </p:txBody>
      </p:sp>
      <p:sp>
        <p:nvSpPr>
          <p:cNvPr id="11" name="Prostokąt 10"/>
          <p:cNvSpPr/>
          <p:nvPr/>
        </p:nvSpPr>
        <p:spPr>
          <a:xfrm>
            <a:off x="461320" y="336884"/>
            <a:ext cx="11310549" cy="5021179"/>
          </a:xfrm>
          <a:prstGeom prst="rect">
            <a:avLst/>
          </a:prstGeom>
          <a:solidFill>
            <a:schemeClr val="accent3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200" dirty="0"/>
          </a:p>
        </p:txBody>
      </p:sp>
      <p:sp>
        <p:nvSpPr>
          <p:cNvPr id="12" name="pole tekstowe 11"/>
          <p:cNvSpPr txBox="1"/>
          <p:nvPr/>
        </p:nvSpPr>
        <p:spPr>
          <a:xfrm>
            <a:off x="461320" y="242409"/>
            <a:ext cx="11310549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2800" dirty="0">
                <a:solidFill>
                  <a:schemeClr val="bg1"/>
                </a:solidFill>
                <a:latin typeface="Georgia" panose="02040502050405020303" pitchFamily="18" charset="0"/>
              </a:rPr>
              <a:t>Modlitwa jest wzniesieniem duszy do Boga lub prośbą kierowaną do Niego o stosowne dobra, zgodnie z Jego </a:t>
            </a:r>
            <a:r>
              <a:rPr lang="pl-PL" sz="2800" dirty="0" smtClean="0">
                <a:solidFill>
                  <a:schemeClr val="bg1"/>
                </a:solidFill>
                <a:latin typeface="Georgia" panose="02040502050405020303" pitchFamily="18" charset="0"/>
              </a:rPr>
              <a:t>wolą.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2800" dirty="0" smtClean="0">
                <a:solidFill>
                  <a:schemeClr val="bg1"/>
                </a:solidFill>
                <a:latin typeface="Georgia" panose="02040502050405020303" pitchFamily="18" charset="0"/>
              </a:rPr>
              <a:t>Jest </a:t>
            </a:r>
            <a:r>
              <a:rPr lang="pl-PL" sz="2800" dirty="0">
                <a:solidFill>
                  <a:schemeClr val="bg1"/>
                </a:solidFill>
                <a:latin typeface="Georgia" panose="02040502050405020303" pitchFamily="18" charset="0"/>
              </a:rPr>
              <a:t>zawsze darem Boga, który przychodzi, aby spotkać się </a:t>
            </a:r>
            <a:r>
              <a:rPr lang="pl-PL" sz="2800" dirty="0" smtClean="0">
                <a:solidFill>
                  <a:schemeClr val="bg1"/>
                </a:solidFill>
                <a:latin typeface="Georgia" panose="02040502050405020303" pitchFamily="18" charset="0"/>
              </a:rPr>
              <a:t/>
            </a:r>
            <a:br>
              <a:rPr lang="pl-PL" sz="2800" dirty="0" smtClean="0">
                <a:solidFill>
                  <a:schemeClr val="bg1"/>
                </a:solidFill>
                <a:latin typeface="Georgia" panose="02040502050405020303" pitchFamily="18" charset="0"/>
              </a:rPr>
            </a:br>
            <a:r>
              <a:rPr lang="pl-PL" sz="2800" dirty="0" smtClean="0">
                <a:solidFill>
                  <a:schemeClr val="bg1"/>
                </a:solidFill>
                <a:latin typeface="Georgia" panose="02040502050405020303" pitchFamily="18" charset="0"/>
              </a:rPr>
              <a:t>z człowiekiem.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2800" dirty="0" smtClean="0">
                <a:solidFill>
                  <a:schemeClr val="bg1"/>
                </a:solidFill>
                <a:latin typeface="Georgia" panose="02040502050405020303" pitchFamily="18" charset="0"/>
              </a:rPr>
              <a:t>Modlitwa </a:t>
            </a:r>
            <a:r>
              <a:rPr lang="pl-PL" sz="2800" dirty="0">
                <a:solidFill>
                  <a:schemeClr val="bg1"/>
                </a:solidFill>
                <a:latin typeface="Georgia" panose="02040502050405020303" pitchFamily="18" charset="0"/>
              </a:rPr>
              <a:t>chrześcijańska jest relacją osobową i żywą dzieci Bożych </a:t>
            </a:r>
            <a:r>
              <a:rPr lang="pl-PL" sz="2800" dirty="0" smtClean="0">
                <a:solidFill>
                  <a:schemeClr val="bg1"/>
                </a:solidFill>
                <a:latin typeface="Georgia" panose="02040502050405020303" pitchFamily="18" charset="0"/>
              </a:rPr>
              <a:t/>
            </a:r>
            <a:br>
              <a:rPr lang="pl-PL" sz="2800" dirty="0" smtClean="0">
                <a:solidFill>
                  <a:schemeClr val="bg1"/>
                </a:solidFill>
                <a:latin typeface="Georgia" panose="02040502050405020303" pitchFamily="18" charset="0"/>
              </a:rPr>
            </a:br>
            <a:r>
              <a:rPr lang="pl-PL" sz="2800" dirty="0" smtClean="0">
                <a:solidFill>
                  <a:schemeClr val="bg1"/>
                </a:solidFill>
                <a:latin typeface="Georgia" panose="02040502050405020303" pitchFamily="18" charset="0"/>
              </a:rPr>
              <a:t>z </a:t>
            </a:r>
            <a:r>
              <a:rPr lang="pl-PL" sz="2800" dirty="0">
                <a:solidFill>
                  <a:schemeClr val="bg1"/>
                </a:solidFill>
                <a:latin typeface="Georgia" panose="02040502050405020303" pitchFamily="18" charset="0"/>
              </a:rPr>
              <a:t>ich nieskończenie dobrym </a:t>
            </a:r>
            <a:r>
              <a:rPr lang="pl-PL" sz="2800" dirty="0" smtClean="0">
                <a:solidFill>
                  <a:schemeClr val="bg1"/>
                </a:solidFill>
                <a:latin typeface="Georgia" panose="02040502050405020303" pitchFamily="18" charset="0"/>
              </a:rPr>
              <a:t>Ojcem, z </a:t>
            </a:r>
            <a:r>
              <a:rPr lang="pl-PL" sz="2800" dirty="0">
                <a:solidFill>
                  <a:schemeClr val="bg1"/>
                </a:solidFill>
                <a:latin typeface="Georgia" panose="02040502050405020303" pitchFamily="18" charset="0"/>
              </a:rPr>
              <a:t>jego Synem Jezusem Chrystusem i z Duchem Świętym, który mieszka w ich </a:t>
            </a:r>
            <a:r>
              <a:rPr lang="pl-PL" sz="2800" dirty="0" smtClean="0">
                <a:solidFill>
                  <a:schemeClr val="bg1"/>
                </a:solidFill>
                <a:latin typeface="Georgia" panose="02040502050405020303" pitchFamily="18" charset="0"/>
              </a:rPr>
              <a:t>sercach. </a:t>
            </a:r>
          </a:p>
          <a:p>
            <a:pPr>
              <a:lnSpc>
                <a:spcPct val="150000"/>
              </a:lnSpc>
            </a:pPr>
            <a:r>
              <a:rPr lang="pl-PL" sz="2800" b="1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pl-PL" sz="2800" b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    </a:t>
            </a:r>
            <a:r>
              <a:rPr lang="pl-PL" sz="2000" b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Por</a:t>
            </a:r>
            <a:r>
              <a:rPr lang="pl-PL" sz="2000" b="1" dirty="0">
                <a:solidFill>
                  <a:schemeClr val="bg1"/>
                </a:solidFill>
                <a:latin typeface="Georgia" panose="02040502050405020303" pitchFamily="18" charset="0"/>
              </a:rPr>
              <a:t>. Kompendium KKK, n 534, 578, 579, Kielce 2005.</a:t>
            </a:r>
            <a:endParaRPr lang="pl-PL" sz="2000" b="1" dirty="0" smtClean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3331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1837</TotalTime>
  <Words>664</Words>
  <Application>Microsoft Office PowerPoint</Application>
  <PresentationFormat>Panoramiczny</PresentationFormat>
  <Paragraphs>124</Paragraphs>
  <Slides>16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16</vt:i4>
      </vt:variant>
    </vt:vector>
  </HeadingPairs>
  <TitlesOfParts>
    <vt:vector size="22" baseType="lpstr">
      <vt:lpstr>Arial</vt:lpstr>
      <vt:lpstr>Calibri</vt:lpstr>
      <vt:lpstr>Calibri Light</vt:lpstr>
      <vt:lpstr>Fira Sans</vt:lpstr>
      <vt:lpstr>Georgia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Joanna Witczak</dc:creator>
  <cp:lastModifiedBy>Krzysztof Tomiak</cp:lastModifiedBy>
  <cp:revision>229</cp:revision>
  <dcterms:created xsi:type="dcterms:W3CDTF">2017-07-14T09:59:13Z</dcterms:created>
  <dcterms:modified xsi:type="dcterms:W3CDTF">2019-01-30T20:50:06Z</dcterms:modified>
</cp:coreProperties>
</file>