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87" r:id="rId5"/>
    <p:sldId id="268" r:id="rId6"/>
    <p:sldId id="285" r:id="rId7"/>
    <p:sldId id="288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261" r:id="rId1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A1D8"/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30.01.2019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30.01.2019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30.01.2019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30.01.2019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30.01.2019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30.01.2019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30.01.2019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metro.gazeta.pl/metro/1,50144,17560094,Dzien_z_zycia_benedyktynskiego_;dost&#281;p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2" y="1515954"/>
            <a:ext cx="12191998" cy="1655762"/>
          </a:xfrm>
        </p:spPr>
        <p:txBody>
          <a:bodyPr>
            <a:noAutofit/>
          </a:bodyPr>
          <a:lstStyle/>
          <a:p>
            <a:r>
              <a:rPr lang="pl-PL" sz="5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1 LICEUM</a:t>
            </a:r>
            <a:r>
              <a:rPr lang="pl-PL" sz="5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5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</a:t>
            </a:r>
            <a:r>
              <a:rPr lang="pl-PL" sz="5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DZIAŁU </a:t>
            </a:r>
          </a:p>
          <a:p>
            <a:r>
              <a:rPr lang="pl-PL" sz="5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„GDY SIĘ MODLICIE”</a:t>
            </a:r>
          </a:p>
          <a:p>
            <a:r>
              <a:rPr lang="pl-PL" sz="5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4996247" y="2782439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2" y="3257744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MODLITWA CHRZEŚCIJAŃSKA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1118" y="-1533770"/>
            <a:ext cx="13270524" cy="884701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4154904"/>
            <a:ext cx="12195712" cy="1773249"/>
          </a:xfrm>
          <a:prstGeom prst="rect">
            <a:avLst/>
          </a:prstGeom>
          <a:solidFill>
            <a:schemeClr val="accent3">
              <a:lumMod val="50000"/>
              <a:alpha val="8470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332005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44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MODLITWA CHRZEŚCIJAŃSKA</a:t>
            </a:r>
          </a:p>
          <a:p>
            <a:endParaRPr lang="pl-PL" sz="3200" b="1" dirty="0" smtClean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11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„</a:t>
            </a:r>
            <a:r>
              <a:rPr lang="pl-PL" sz="112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Najsilniejszy jest zawsze ten, kto umie złożyć dłonie do modlitwy” </a:t>
            </a:r>
            <a:endParaRPr lang="pl-PL" sz="11200" b="1" dirty="0" smtClean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pl-PL" sz="8000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pl-PL" sz="8000" b="1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Søren</a:t>
            </a:r>
            <a:r>
              <a:rPr lang="pl-PL" sz="80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Kierkegaard)</a:t>
            </a:r>
          </a:p>
          <a:p>
            <a:endParaRPr lang="pl-PL" sz="112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069324"/>
            <a:ext cx="12192002" cy="835496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4887662"/>
            <a:ext cx="11276109" cy="1074821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4887662"/>
            <a:ext cx="112761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MÓJ PLAN DNIA 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(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każdy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uczeń pisze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swój szczegółowy plan dnia roboczego)</a:t>
            </a:r>
            <a:b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1320" y="208547"/>
            <a:ext cx="5009038" cy="982471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341378"/>
            <a:ext cx="5009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Dzień dobry Boże</a:t>
            </a:r>
          </a:p>
        </p:txBody>
      </p:sp>
    </p:spTree>
    <p:extLst>
      <p:ext uri="{BB962C8B-B14F-4D97-AF65-F5344CB8AC3E}">
        <p14:creationId xmlns:p14="http://schemas.microsoft.com/office/powerpoint/2010/main" val="129488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632" y="-795421"/>
            <a:ext cx="12673264" cy="844884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1584266"/>
            <a:ext cx="11276109" cy="4378217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18" y="1728460"/>
            <a:ext cx="11276110" cy="606319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5.50 – dzwonek na budzenie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6.00 – </a:t>
            </a:r>
            <a:r>
              <a:rPr lang="pl-PL" sz="2400" u="sng" dirty="0">
                <a:solidFill>
                  <a:schemeClr val="bg1"/>
                </a:solidFill>
                <a:latin typeface="Georgia" panose="02040502050405020303" pitchFamily="18" charset="0"/>
              </a:rPr>
              <a:t>jutrznia, tj. modlitwa poranna 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6.30 – </a:t>
            </a:r>
            <a:r>
              <a:rPr lang="pl-PL" sz="2400" u="sng" dirty="0">
                <a:solidFill>
                  <a:schemeClr val="bg1"/>
                </a:solidFill>
                <a:latin typeface="Georgia" panose="02040502050405020303" pitchFamily="18" charset="0"/>
              </a:rPr>
              <a:t>msza święta 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7.30 – śniadanie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8.30-12.20 – czas pracy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12.50 – </a:t>
            </a:r>
            <a:r>
              <a:rPr lang="pl-PL" sz="2400" u="sng" dirty="0">
                <a:solidFill>
                  <a:schemeClr val="bg1"/>
                </a:solidFill>
                <a:latin typeface="Georgia" panose="02040502050405020303" pitchFamily="18" charset="0"/>
              </a:rPr>
              <a:t>modlitwa południowa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13.00 – obiad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13.30 – czas na odpoczynek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15.00 – </a:t>
            </a:r>
            <a:r>
              <a:rPr lang="pl-PL" sz="2400" u="sng" dirty="0">
                <a:solidFill>
                  <a:schemeClr val="bg1"/>
                </a:solidFill>
                <a:latin typeface="Georgia" panose="02040502050405020303" pitchFamily="18" charset="0"/>
              </a:rPr>
              <a:t>godzina czytań słowa Bożego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15.40 – czas pracy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18.30 – kolacja </a:t>
            </a:r>
            <a:endParaRPr lang="pl-PL" sz="24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4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4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4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4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4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4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endParaRPr lang="pl-PL" sz="24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19.00 – </a:t>
            </a:r>
            <a:r>
              <a:rPr lang="pl-PL" sz="2400" u="sng" dirty="0">
                <a:solidFill>
                  <a:schemeClr val="bg1"/>
                </a:solidFill>
                <a:latin typeface="Georgia" panose="02040502050405020303" pitchFamily="18" charset="0"/>
              </a:rPr>
              <a:t>nieszpory, tj. modlitwy popołudniowe po łacinie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19.30 czas wolny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20.15 – </a:t>
            </a:r>
            <a:r>
              <a:rPr lang="pl-PL" sz="2400" u="sng" dirty="0">
                <a:solidFill>
                  <a:schemeClr val="bg1"/>
                </a:solidFill>
                <a:latin typeface="Georgia" panose="02040502050405020303" pitchFamily="18" charset="0"/>
              </a:rPr>
              <a:t>kompleta, tj. modlitwa wieczorna po łacinie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20.40 – cisza nocna</a:t>
            </a:r>
          </a:p>
          <a:p>
            <a:r>
              <a:rPr lang="pl-PL" sz="800" dirty="0"/>
              <a:t>Zob. http://metro.gazeta.pl/metro/1,50144,17560094,Dzien_z_zycia_benedyktynskiego</a:t>
            </a:r>
            <a:r>
              <a:rPr lang="pl-PL" sz="800" dirty="0" smtClean="0"/>
              <a:t>_;dostęp:30.01.2019</a:t>
            </a:r>
            <a:endParaRPr lang="pl-PL" sz="800" dirty="0"/>
          </a:p>
        </p:txBody>
      </p:sp>
      <p:sp>
        <p:nvSpPr>
          <p:cNvPr id="8" name="Prostokąt 7"/>
          <p:cNvSpPr/>
          <p:nvPr/>
        </p:nvSpPr>
        <p:spPr>
          <a:xfrm>
            <a:off x="461319" y="208547"/>
            <a:ext cx="11276109" cy="1219200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341378"/>
            <a:ext cx="112761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Plan dnia w dni powszednie w klasztorze Benedyktynów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Tyńcu, czyli ora et </a:t>
            </a:r>
            <a:r>
              <a:rPr lang="pl-PL" sz="3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labora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12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421" y="-741947"/>
            <a:ext cx="12512842" cy="834189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551837"/>
            <a:ext cx="11310549" cy="1988079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19" y="2551837"/>
            <a:ext cx="113105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>
                <a:solidFill>
                  <a:schemeClr val="bg1"/>
                </a:solidFill>
                <a:latin typeface="Georgia" panose="02040502050405020303" pitchFamily="18" charset="0"/>
              </a:rPr>
              <a:t>Dlaczego w naszym planie dnia </a:t>
            </a:r>
            <a:r>
              <a:rPr lang="pl-PL" sz="54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5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5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nie </a:t>
            </a:r>
            <a:r>
              <a:rPr lang="pl-PL" sz="5400" dirty="0">
                <a:solidFill>
                  <a:schemeClr val="bg1"/>
                </a:solidFill>
                <a:latin typeface="Georgia" panose="02040502050405020303" pitchFamily="18" charset="0"/>
              </a:rPr>
              <a:t>występuje </a:t>
            </a:r>
            <a:r>
              <a:rPr lang="pl-PL" sz="5400" b="1" dirty="0">
                <a:solidFill>
                  <a:schemeClr val="bg1"/>
                </a:solidFill>
                <a:latin typeface="Georgia" panose="02040502050405020303" pitchFamily="18" charset="0"/>
              </a:rPr>
              <a:t>modlitwa?</a:t>
            </a:r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027" y="0"/>
            <a:ext cx="5147072" cy="6858000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3099" y="0"/>
            <a:ext cx="5147072" cy="685800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1045" y="0"/>
            <a:ext cx="5147072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55303" y="2226905"/>
            <a:ext cx="11310550" cy="1326972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98570" y="2351782"/>
            <a:ext cx="113105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POMYŚL, JAKIE EMOCJE WYWOŁUJE W TOBIE SŁOWO MODLITWA. JAKIM SYMBOLEM JE WYRAZISZ?</a:t>
            </a:r>
            <a:endParaRPr lang="pl-PL" sz="3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80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8758" y="-814920"/>
            <a:ext cx="12769516" cy="848784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20" y="336884"/>
            <a:ext cx="11310549" cy="5021179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61320" y="504019"/>
            <a:ext cx="1131054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ODPOWIEDZCIE NA PYTANIA:</a:t>
            </a:r>
          </a:p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Co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to jest modlitwa?  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Dlaczego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ludzie się modlą?  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Czy modlitwa może być skuteczna?  </a:t>
            </a:r>
          </a:p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Kiedy i gdzie powinniśmy się modlić?  </a:t>
            </a:r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66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6783"/>
            <a:ext cx="12192000" cy="813156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20" y="336884"/>
            <a:ext cx="11310549" cy="5021179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61320" y="965337"/>
            <a:ext cx="11310549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PRACA W GRUPACH Z </a:t>
            </a:r>
            <a:r>
              <a:rPr lang="pl-PL" sz="4000" b="1" smtClean="0">
                <a:solidFill>
                  <a:schemeClr val="bg1"/>
                </a:solidFill>
                <a:latin typeface="Georgia" panose="02040502050405020303" pitchFamily="18" charset="0"/>
              </a:rPr>
              <a:t>KKK </a:t>
            </a:r>
            <a:br>
              <a:rPr lang="pl-PL" sz="4000" b="1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4000" b="1" smtClean="0">
                <a:solidFill>
                  <a:schemeClr val="bg1"/>
                </a:solidFill>
                <a:latin typeface="Georgia" panose="02040502050405020303" pitchFamily="18" charset="0"/>
              </a:rPr>
              <a:t>LUB Z </a:t>
            </a:r>
            <a:r>
              <a:rPr lang="pl-PL" sz="4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YOUCATEM</a:t>
            </a:r>
          </a:p>
          <a:p>
            <a:pPr algn="ctr"/>
            <a:endParaRPr lang="pl-PL" sz="10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Co to jest modlitwa? Porównaj odpowiedź z „</a:t>
            </a:r>
            <a:r>
              <a:rPr lang="pl-PL" sz="2800" dirty="0" err="1">
                <a:solidFill>
                  <a:schemeClr val="bg1"/>
                </a:solidFill>
                <a:latin typeface="Georgia" panose="02040502050405020303" pitchFamily="18" charset="0"/>
              </a:rPr>
              <a:t>Youcatem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” pkt 469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Dlaczego ludzie się modlą? Porównaj „</a:t>
            </a:r>
            <a:r>
              <a:rPr lang="pl-PL" sz="2800" dirty="0" err="1">
                <a:solidFill>
                  <a:schemeClr val="bg1"/>
                </a:solidFill>
                <a:latin typeface="Georgia" panose="02040502050405020303" pitchFamily="18" charset="0"/>
              </a:rPr>
              <a:t>Youcat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” pkt 470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Czy modlitwa zostanie wysłuchana? Porównaj „</a:t>
            </a:r>
            <a:r>
              <a:rPr lang="pl-PL" sz="2800" dirty="0" err="1">
                <a:solidFill>
                  <a:schemeClr val="bg1"/>
                </a:solidFill>
                <a:latin typeface="Georgia" panose="02040502050405020303" pitchFamily="18" charset="0"/>
              </a:rPr>
              <a:t>Youcat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” pkt 478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Czy można się modlić wszędzie? Porównaj „</a:t>
            </a:r>
            <a:r>
              <a:rPr lang="pl-PL" sz="2800" dirty="0" err="1">
                <a:solidFill>
                  <a:schemeClr val="bg1"/>
                </a:solidFill>
                <a:latin typeface="Georgia" panose="02040502050405020303" pitchFamily="18" charset="0"/>
              </a:rPr>
              <a:t>Yuocat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” pkt 498</a:t>
            </a:r>
          </a:p>
          <a:p>
            <a:pPr algn="ctr"/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05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8758" y="-1528110"/>
            <a:ext cx="12769516" cy="991422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20" y="336884"/>
            <a:ext cx="11310549" cy="5021179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61320" y="242409"/>
            <a:ext cx="1131054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Modlitwa jest wzniesieniem duszy do Boga lub prośbą kierowaną do Niego o stosowne dobra, zgodnie z Jego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wolą.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Jest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zawsze darem Boga, który przychodzi, aby spotkać się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człowiekiem.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Modlitwa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chrześcijańska jest relacją osobową i żywą dzieci Bożych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ich nieskończenie dobrym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Ojcem, z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jego Synem Jezusem Chrystusem i z Duchem Świętym, który mieszka w ich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sercach. </a:t>
            </a:r>
          </a:p>
          <a:p>
            <a:pPr>
              <a:lnSpc>
                <a:spcPct val="150000"/>
              </a:lnSpc>
            </a:pPr>
            <a:r>
              <a:rPr lang="pl-PL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   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Por</a:t>
            </a:r>
            <a:r>
              <a:rPr lang="pl-PL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. Kompendium KKK, n 534, 578, 579, Kielce 2005.</a:t>
            </a:r>
            <a:endParaRPr lang="pl-PL" sz="2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33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4589" y="-1040532"/>
            <a:ext cx="12641178" cy="893906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20" y="336884"/>
            <a:ext cx="11310549" cy="5021179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61319" y="513725"/>
            <a:ext cx="11310549" cy="4745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l-PL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Z NAUCZANIA KOŚCIOŁA O MODLITWIE:</a:t>
            </a:r>
          </a:p>
          <a:p>
            <a:pPr>
              <a:lnSpc>
                <a:spcPct val="90000"/>
              </a:lnSpc>
            </a:pPr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„Nauczyć się modlić z Jezusem to znaczy modlić się tymi samymi uczuciami, z jakimi  On zwracał się do Ojca: adoracja, uwielbienie, dziękczynienie, synowskie zaufanie, prośba, podziw dla Jego chwały. Te uczucia odzwierciedlają się w modlitwie </a:t>
            </a:r>
            <a:r>
              <a:rPr lang="pl-PL" sz="2800" i="1" dirty="0">
                <a:solidFill>
                  <a:schemeClr val="bg1"/>
                </a:solidFill>
                <a:latin typeface="Georgia" panose="02040502050405020303" pitchFamily="18" charset="0"/>
              </a:rPr>
              <a:t>Ojcze nasz,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której Jezus nauczył uczniów i która jest wzorem wszelkiej modlitwy chrześcijańskiej”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(DOK 85).</a:t>
            </a:r>
          </a:p>
        </p:txBody>
      </p:sp>
    </p:spTree>
    <p:extLst>
      <p:ext uri="{BB962C8B-B14F-4D97-AF65-F5344CB8AC3E}">
        <p14:creationId xmlns:p14="http://schemas.microsoft.com/office/powerpoint/2010/main" val="412011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3995" y="0"/>
            <a:ext cx="12641178" cy="842745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20" y="336884"/>
            <a:ext cx="11310549" cy="5021179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61320" y="434546"/>
            <a:ext cx="11310549" cy="5826210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90000"/>
              </a:lnSpc>
            </a:pPr>
            <a:r>
              <a:rPr lang="pl-PL" sz="2300" b="1" dirty="0">
                <a:solidFill>
                  <a:schemeClr val="bg1"/>
                </a:solidFill>
                <a:latin typeface="Georgia" panose="02040502050405020303" pitchFamily="18" charset="0"/>
              </a:rPr>
              <a:t>OJCZE NASZ </a:t>
            </a:r>
            <a:r>
              <a:rPr lang="pl-PL" sz="23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[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Mt </a:t>
            </a:r>
            <a:r>
              <a:rPr lang="pl-PL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6, 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9-13]</a:t>
            </a:r>
          </a:p>
          <a:p>
            <a:pPr>
              <a:lnSpc>
                <a:spcPct val="90000"/>
              </a:lnSpc>
            </a:pPr>
            <a:r>
              <a:rPr lang="pl-PL" sz="2300" b="1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300" b="1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  <a:t>Wy zatem tak się módlcie:</a:t>
            </a:r>
            <a:b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  <a:t>Ojcze nasz, który jesteś w niebie, </a:t>
            </a:r>
            <a:b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  <a:t>niech się święci imię Twoje!</a:t>
            </a:r>
            <a:b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  <a:t>Niech przyjdzie Królestwo Twoje; Niech Twoja wola spełnia się na ziemi, tak jak </a:t>
            </a:r>
            <a:r>
              <a:rPr lang="pl-PL" sz="23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3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3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</a:t>
            </a:r>
            <a: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  <a:t>w niebie daj nam dzisiaj;</a:t>
            </a:r>
            <a:b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  <a:t>i przebacz nam nasze winy, jak i my przebaczamy tym, którzy przeciw nam </a:t>
            </a:r>
            <a:r>
              <a:rPr lang="pl-PL" sz="23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zawinili; i </a:t>
            </a:r>
            <a: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  <a:t>nie dopuść, abyśmy ulegli pokusie, ale nas zachowaj od </a:t>
            </a:r>
            <a:r>
              <a:rPr lang="pl-PL" sz="23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złego.</a:t>
            </a:r>
            <a: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endParaRPr lang="pl-PL" sz="23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</a:pPr>
            <a:endParaRPr lang="pl-PL" sz="2300" u="sng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</a:pPr>
            <a:endParaRPr lang="pl-PL" sz="2300" u="sng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</a:pPr>
            <a:endParaRPr lang="pl-PL" sz="2300" u="sng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</a:pPr>
            <a:endParaRPr lang="pl-PL" sz="2300" u="sng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</a:pPr>
            <a:endParaRPr lang="pl-PL" sz="2300" u="sng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23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OJCZE NASZ [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ŁK 11,1-4]</a:t>
            </a:r>
          </a:p>
          <a:p>
            <a:pPr>
              <a:lnSpc>
                <a:spcPct val="90000"/>
              </a:lnSpc>
            </a:pPr>
            <a: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  <a:t>Gdy Jezus przebywał w jakimś miejscu na modlitwie i skończył ją, rzekł jeden </a:t>
            </a:r>
            <a:r>
              <a:rPr lang="pl-PL" sz="23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3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3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</a:t>
            </a:r>
            <a: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  <a:t>uczniów do Niego: „Panie naucz nas modlić się, jak i Jan nauczył swoich uczniów”. A On rzekł do nich: „Kiedy się modlicie, mówcie:</a:t>
            </a:r>
            <a:b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  <a:t>Ojcze, niech się święci Twoje imię;</a:t>
            </a:r>
            <a:b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  <a:t>niech przyjdzie Twoje Królestwo!</a:t>
            </a:r>
            <a:b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  <a:t>Naszego chleba powszedniego dawaj nam na każdy </a:t>
            </a:r>
            <a:r>
              <a:rPr lang="pl-PL" sz="23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dzień i </a:t>
            </a:r>
            <a: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  <a:t>przebacz nam nasze grzechy, bo i my przebaczamy każdemu, kto nam zawini;</a:t>
            </a:r>
            <a:b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300" dirty="0">
                <a:solidFill>
                  <a:schemeClr val="bg1"/>
                </a:solidFill>
                <a:latin typeface="Georgia" panose="02040502050405020303" pitchFamily="18" charset="0"/>
              </a:rPr>
              <a:t>i nie dopuść, byśmy ulegli </a:t>
            </a:r>
            <a:r>
              <a:rPr lang="pl-PL" sz="23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pokusie.</a:t>
            </a:r>
            <a:endParaRPr lang="pl-PL" sz="23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49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7516" y="-1004929"/>
            <a:ext cx="13347032" cy="886785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20" y="336884"/>
            <a:ext cx="11310549" cy="5021179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61319" y="479035"/>
            <a:ext cx="11310549" cy="5207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pl-PL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PRACA W GRUPACH: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interpretacja poszczególnych zwrotów modlitwy „Ojcze nasz” na podstawie Kompendium Katechizmu Kościoła Katolickiego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</a:p>
          <a:p>
            <a:pPr>
              <a:lnSpc>
                <a:spcPct val="90000"/>
              </a:lnSpc>
            </a:pPr>
            <a:endParaRPr lang="pl-PL" sz="24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pl-PL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Grupa 1: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 Dlaczego mówimy Ojcze nasz?</a:t>
            </a:r>
          </a:p>
          <a:p>
            <a:pPr algn="just">
              <a:lnSpc>
                <a:spcPct val="80000"/>
              </a:lnSpc>
            </a:pPr>
            <a:r>
              <a:rPr lang="pl-PL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Grupa 2: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 Co znaczy wyrażenie „któryś jest w niebie”?</a:t>
            </a:r>
          </a:p>
          <a:p>
            <a:pPr algn="just">
              <a:lnSpc>
                <a:spcPct val="80000"/>
              </a:lnSpc>
            </a:pPr>
            <a:r>
              <a:rPr lang="pl-PL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Grupa 3: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 Co oznacza pierwsza prośba: „święć się imię Twoje”?</a:t>
            </a:r>
          </a:p>
          <a:p>
            <a:pPr algn="just">
              <a:lnSpc>
                <a:spcPct val="80000"/>
              </a:lnSpc>
            </a:pPr>
            <a:r>
              <a:rPr lang="pl-PL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Grupa 4: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O co prosi Kościół, modląc się: „Przyjdź Królestwo Twoje”?</a:t>
            </a:r>
          </a:p>
          <a:p>
            <a:pPr algn="just">
              <a:lnSpc>
                <a:spcPct val="8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Grupa 5: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Dlaczego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mamy prosić: „Bądź wola Twoja jako w niebie, tak i na ziemi”?</a:t>
            </a:r>
          </a:p>
          <a:p>
            <a:pPr algn="just">
              <a:lnSpc>
                <a:spcPct val="80000"/>
              </a:lnSpc>
            </a:pP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Grupa </a:t>
            </a:r>
            <a:r>
              <a:rPr lang="pl-PL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6: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 Jaki sens ma prośba „Chleba powszedniego daj nam dzisiaj”?</a:t>
            </a:r>
          </a:p>
          <a:p>
            <a:pPr algn="just">
              <a:lnSpc>
                <a:spcPct val="80000"/>
              </a:lnSpc>
            </a:pPr>
            <a:r>
              <a:rPr lang="pl-PL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Grupa 7: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Dlaczego mówimy: „Odpuść nam nasze winy, jako i my odpuszczamy naszym winowajcom”?</a:t>
            </a:r>
          </a:p>
          <a:p>
            <a:pPr algn="just">
              <a:lnSpc>
                <a:spcPct val="80000"/>
              </a:lnSpc>
            </a:pPr>
            <a:r>
              <a:rPr lang="pl-PL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Grupa 8: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Co oznacza: „Nie wódź nas na pokuszenie”?</a:t>
            </a:r>
          </a:p>
          <a:p>
            <a:pPr algn="just">
              <a:lnSpc>
                <a:spcPct val="80000"/>
              </a:lnSpc>
            </a:pPr>
            <a:r>
              <a:rPr lang="pl-PL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Grupa 9: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 Dlaczego kończymy prosząc: „Ale nas zbaw ode Złego”?</a:t>
            </a:r>
          </a:p>
          <a:p>
            <a:pPr>
              <a:lnSpc>
                <a:spcPct val="90000"/>
              </a:lnSpc>
            </a:pP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endParaRPr lang="pl-PL" sz="24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51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8758" y="-827505"/>
            <a:ext cx="12769516" cy="851301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20" y="336884"/>
            <a:ext cx="11310549" cy="5021179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61319" y="235708"/>
            <a:ext cx="11310549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„Modlitwa powinna być głębokim i wyzwalającym spotkaniem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Ojcem, który wie, czego potrzebują Jego dzieci, zanim jeszcze Go o to poproszą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”.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Modlitwa Ojcze nasz,  jest odpowiedzią Pana Jezusa na prośbę uczniów: „Panie naucz nas modlić się” </a:t>
            </a:r>
            <a:r>
              <a:rPr lang="pl-PL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(</a:t>
            </a:r>
            <a:r>
              <a:rPr lang="pl-PL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Łk</a:t>
            </a:r>
            <a:r>
              <a:rPr lang="pl-PL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 11,1),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przedstawia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formie modlitwy istotną treść Ewangelii i stanowi podstawową modlitwę chrześcijańską </a:t>
            </a:r>
            <a:r>
              <a:rPr lang="pl-PL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(KKK, 2773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).</a:t>
            </a:r>
          </a:p>
          <a:p>
            <a:pPr algn="ctr">
              <a:lnSpc>
                <a:spcPct val="150000"/>
              </a:lnSpc>
            </a:pP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P. </a:t>
            </a:r>
            <a:r>
              <a:rPr lang="pl-PL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Curatz</a:t>
            </a:r>
            <a:r>
              <a:rPr lang="pl-PL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, Chrześcijanin zmęczony, Poznań 2005, s. 46.</a:t>
            </a:r>
            <a:br>
              <a:rPr lang="pl-PL" sz="2000" b="1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endParaRPr lang="pl-PL" sz="20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45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2526" y="-1276684"/>
            <a:ext cx="14117052" cy="941136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20" y="336884"/>
            <a:ext cx="11310549" cy="5021179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61319" y="657868"/>
            <a:ext cx="11310549" cy="485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pl-PL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PYTANIA DO OSOBISTEJ </a:t>
            </a:r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REFLEKSJI</a:t>
            </a:r>
          </a:p>
          <a:p>
            <a:pPr algn="ctr">
              <a:lnSpc>
                <a:spcPct val="90000"/>
              </a:lnSpc>
            </a:pP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Czym jest dla Ciebie modlitwa?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Jak często się modlisz?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 a) codziennie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 b) raz w tygodniu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 c) kilka razy w miesiącu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 d) czasami</a:t>
            </a:r>
          </a:p>
          <a:p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 e) w ogóle się nie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modlę.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3.   Gdzie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najczęściej się modlisz?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4.  Czy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wierzysz, że Bóg wysłuchuje modlitwy człowieka?</a:t>
            </a:r>
          </a:p>
          <a:p>
            <a:pPr>
              <a:lnSpc>
                <a:spcPct val="90000"/>
              </a:lnSpc>
            </a:pP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endParaRPr lang="pl-PL" sz="24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72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" y="0"/>
            <a:ext cx="12191035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20" y="336884"/>
            <a:ext cx="11310549" cy="5021179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61320" y="668415"/>
            <a:ext cx="11310549" cy="4358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pl-PL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METODA PUSTE </a:t>
            </a:r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KRZESŁO</a:t>
            </a:r>
            <a:endParaRPr lang="pl-PL" sz="2800" b="1" u="sng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Modlę się, ponieważ chcę:</a:t>
            </a:r>
          </a:p>
          <a:p>
            <a:pPr algn="ctr">
              <a:lnSpc>
                <a:spcPct val="90000"/>
              </a:lnSpc>
            </a:pPr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Szukać Boga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Wielbić Boga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Prosić Boga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Wstawiać się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z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i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nnych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Przy Bogu trwać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……………..</a:t>
            </a:r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>
              <a:lnSpc>
                <a:spcPct val="90000"/>
              </a:lnSpc>
            </a:pPr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25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361705"/>
            <a:ext cx="10894218" cy="5899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Aby nie ustać w drodze. Podręcznik dla klasy ósmej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2012, s. 12-15.</a:t>
            </a:r>
          </a:p>
          <a:p>
            <a:endParaRPr lang="pl-PL" sz="1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Aby nie ustać w drodze. Poradnik metodyczny. Ósma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17-18.</a:t>
            </a:r>
          </a:p>
          <a:p>
            <a:endParaRPr lang="pl-PL" sz="1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nn-NO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Kompendium </a:t>
            </a:r>
            <a:r>
              <a:rPr lang="nn-NO" sz="2400" dirty="0">
                <a:latin typeface="Arial" pitchFamily="34" charset="0"/>
                <a:ea typeface="Fira Sans" pitchFamily="34" charset="0"/>
                <a:cs typeface="Arial" pitchFamily="34" charset="0"/>
              </a:rPr>
              <a:t>KKK, n 534, 578, 579, Kielce </a:t>
            </a:r>
            <a:r>
              <a:rPr lang="nn-NO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2005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.</a:t>
            </a:r>
          </a:p>
          <a:p>
            <a:endParaRPr lang="pl-PL" sz="1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dirty="0">
                <a:latin typeface="Arial" pitchFamily="34" charset="0"/>
                <a:ea typeface="Fira Sans" pitchFamily="34" charset="0"/>
                <a:cs typeface="Arial" pitchFamily="34" charset="0"/>
                <a:hlinkClick r:id="rId3"/>
              </a:rPr>
              <a:t>http://metro.gazeta.pl/metro/1,50144,17560094,Dzien_z_zycia_benedyktynskiego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  <a:hlinkClick r:id="rId3"/>
              </a:rPr>
              <a:t>_;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 dostęp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: 30.01.2019</a:t>
            </a:r>
          </a:p>
          <a:p>
            <a:endParaRPr lang="pl-PL" sz="24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17698938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1837</TotalTime>
  <Words>664</Words>
  <Application>Microsoft Office PowerPoint</Application>
  <PresentationFormat>Panoramiczny</PresentationFormat>
  <Paragraphs>124</Paragraphs>
  <Slides>16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229</cp:revision>
  <dcterms:created xsi:type="dcterms:W3CDTF">2017-07-14T09:59:13Z</dcterms:created>
  <dcterms:modified xsi:type="dcterms:W3CDTF">2019-01-30T20:50:06Z</dcterms:modified>
</cp:coreProperties>
</file>