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sldIdLst>
    <p:sldId id="265" r:id="rId2"/>
    <p:sldId id="270" r:id="rId3"/>
    <p:sldId id="276" r:id="rId4"/>
    <p:sldId id="267" r:id="rId5"/>
    <p:sldId id="268" r:id="rId6"/>
    <p:sldId id="272" r:id="rId7"/>
    <p:sldId id="273" r:id="rId8"/>
    <p:sldId id="295" r:id="rId9"/>
    <p:sldId id="269" r:id="rId10"/>
    <p:sldId id="260" r:id="rId11"/>
    <p:sldId id="298" r:id="rId12"/>
    <p:sldId id="262" r:id="rId13"/>
    <p:sldId id="271" r:id="rId14"/>
    <p:sldId id="263" r:id="rId15"/>
    <p:sldId id="264" r:id="rId16"/>
    <p:sldId id="258" r:id="rId17"/>
    <p:sldId id="259" r:id="rId18"/>
    <p:sldId id="292" r:id="rId19"/>
    <p:sldId id="291" r:id="rId20"/>
    <p:sldId id="281" r:id="rId21"/>
    <p:sldId id="283" r:id="rId22"/>
    <p:sldId id="282" r:id="rId23"/>
    <p:sldId id="290" r:id="rId24"/>
    <p:sldId id="284" r:id="rId25"/>
    <p:sldId id="312" r:id="rId26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5" autoAdjust="0"/>
    <p:restoredTop sz="94690" autoAdjust="0"/>
  </p:normalViewPr>
  <p:slideViewPr>
    <p:cSldViewPr>
      <p:cViewPr varScale="1">
        <p:scale>
          <a:sx n="74" d="100"/>
          <a:sy n="74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EAA2A23-630A-4ED8-A5CE-E8CF3C6A3044}" type="datetimeFigureOut">
              <a:rPr lang="pl-PL"/>
              <a:pPr>
                <a:defRPr/>
              </a:pPr>
              <a:t>16.09.2019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003E035-D3DD-4642-8C2A-5408AAFDAD8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946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l-PL" altLang="en-US"/>
              <a:t>Kliknij, aby edytować styl wzorca tytułu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 altLang="en-US"/>
              <a:t>Kliknij, aby edytować styl wzorca podtytułu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D96C2-527C-4CEB-81D5-7FEB341D417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8750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4E18C-CA5F-4CC2-BCB2-0541228A4F8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649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E1F84-DA5A-42F9-AFE8-E4AD625C6AE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271305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ytuł, 2 elementy zawartości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E5F7B-0E06-4422-BA1C-BA574AD5ACE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039436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10E4A-BD0B-4A0B-AFFE-C4E9C8FBAF9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597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C3F79-AB27-4D95-98CB-30483FE9514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0590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0273C-201B-4C17-9298-2AE60DE6449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09674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F1466-6E4E-4156-81DC-497A9AD35E4B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73492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695F7-FA77-47C8-AF5A-6B4615129C2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3427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315E9-0794-4729-9B6A-7F452668D59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74966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73665-3EAF-420E-8E14-06E7CF770363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5990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F2C2-1635-462E-AC97-CA2226E2923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27162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4AD1C-2118-45B6-A412-B04A68A93122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40375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4D18C-947F-43DA-A08D-D704F01E4E87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48268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 wzorca tytułu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+mj-lt"/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899201D3-50D3-400B-9DAD-E68225148CD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  <p:sp>
        <p:nvSpPr>
          <p:cNvPr id="205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371612160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175" y="3392488"/>
            <a:ext cx="2555875" cy="170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2808288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altLang="pl-PL" sz="4900" b="1" u="sng" dirty="0" smtClean="0"/>
              <a:t/>
            </a:r>
            <a:br>
              <a:rPr lang="pl-PL" altLang="pl-PL" sz="4900" b="1" u="sng" dirty="0" smtClean="0"/>
            </a:br>
            <a:r>
              <a:rPr lang="pl-PL" altLang="pl-PL" sz="4900" b="1" dirty="0" smtClean="0">
                <a:latin typeface="+mn-lt"/>
              </a:rPr>
              <a:t>Wspomaganie procesu efektywnego uczenia się </a:t>
            </a:r>
            <a:r>
              <a:rPr lang="pl-PL" altLang="pl-PL" sz="4900" b="1" u="sng" dirty="0" smtClean="0"/>
              <a:t/>
            </a:r>
            <a:br>
              <a:rPr lang="pl-PL" altLang="pl-PL" sz="4900" b="1" u="sng" dirty="0" smtClean="0"/>
            </a:br>
            <a:r>
              <a:rPr lang="pl-PL" altLang="pl-PL" sz="4900" b="1" u="sng" dirty="0" smtClean="0"/>
              <a:t> </a:t>
            </a:r>
            <a:r>
              <a:rPr lang="pl-PL" altLang="pl-PL" sz="4900" b="1" dirty="0" smtClean="0"/>
              <a:t/>
            </a:r>
            <a:br>
              <a:rPr lang="pl-PL" altLang="pl-PL" sz="4900" b="1" dirty="0" smtClean="0"/>
            </a:br>
            <a:r>
              <a:rPr lang="pl-PL" altLang="pl-PL" sz="4900" b="1" dirty="0" smtClean="0"/>
              <a:t/>
            </a:r>
            <a:br>
              <a:rPr lang="pl-PL" altLang="pl-PL" sz="4900" b="1" dirty="0" smtClean="0"/>
            </a:br>
            <a:r>
              <a:rPr lang="pl-PL" altLang="pl-PL" sz="3800" dirty="0" smtClean="0"/>
              <a:t/>
            </a:r>
            <a:br>
              <a:rPr lang="pl-PL" altLang="pl-PL" sz="3800" dirty="0" smtClean="0"/>
            </a:br>
            <a:endParaRPr lang="pl-PL" altLang="pl-PL" sz="3800" dirty="0" smtClean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2987675" y="4149725"/>
            <a:ext cx="7170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b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endParaRPr lang="pl-PL" altLang="pl-PL" sz="2400" i="1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pic>
        <p:nvPicPr>
          <p:cNvPr id="5125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562725" cy="91916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Ludzie zapamiętują</a:t>
            </a:r>
            <a:r>
              <a:rPr lang="pl-PL" altLang="pl-PL" sz="3600" b="1" dirty="0" smtClean="0">
                <a:latin typeface="+mn-lt"/>
              </a:rPr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48413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20% tego, co przeczytali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30% tego, co usłyszeli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40% tego, zobaczyli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50% tego, co powiedzieli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60% tego, co zrobili</a:t>
            </a:r>
          </a:p>
          <a:p>
            <a:pPr eaLnBrk="1" hangingPunct="1">
              <a:lnSpc>
                <a:spcPct val="80000"/>
              </a:lnSpc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800" smtClean="0">
                <a:latin typeface="Georgia" panose="02040502050405020303" pitchFamily="18" charset="0"/>
              </a:rPr>
              <a:t>    Jednak, gdy czytają, słyszą, widzą, mówią   i robią coś z daną informacją, pamiętają   z tego 90%.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8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1100" smtClean="0"/>
              <a:t>(zob. M.Taraszkiewicz i C. Rose, </a:t>
            </a:r>
            <a:r>
              <a:rPr lang="pl-PL" altLang="pl-PL" sz="1100" i="1" smtClean="0"/>
              <a:t>Atlas efektywnego uczenia (się), </a:t>
            </a:r>
            <a:r>
              <a:rPr lang="pl-PL" altLang="pl-PL" sz="1100" smtClean="0"/>
              <a:t>Warszawa 2006, s.24.)</a:t>
            </a:r>
          </a:p>
        </p:txBody>
      </p:sp>
      <p:pic>
        <p:nvPicPr>
          <p:cNvPr id="13316" name="Picture 4" descr="j023053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363" y="369888"/>
            <a:ext cx="1584325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j023054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17963"/>
            <a:ext cx="2266950" cy="21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  <p:sp>
        <p:nvSpPr>
          <p:cNvPr id="14339" name="Prostokąt 3"/>
          <p:cNvSpPr>
            <a:spLocks noChangeArrowheads="1"/>
          </p:cNvSpPr>
          <p:nvPr/>
        </p:nvSpPr>
        <p:spPr bwMode="auto">
          <a:xfrm>
            <a:off x="500063" y="500063"/>
            <a:ext cx="82153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pl-PL" altLang="pl-PL" sz="3200"/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i="1"/>
              <a:t>Gotowość szkolna nie musi oznaczać opanowania umiejętności czytania, pisania i liczenia.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i="1"/>
              <a:t>Jest to gotowość nauczenia się, 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3200" i="1"/>
              <a:t>jak czytać, pisać i liczyć.</a:t>
            </a:r>
          </a:p>
          <a:p>
            <a:pPr algn="r"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1200" i="1"/>
              <a:t>L. Venger</a:t>
            </a:r>
            <a:endParaRPr lang="pl-PL" altLang="pl-PL" sz="1200"/>
          </a:p>
        </p:txBody>
      </p:sp>
      <p:pic>
        <p:nvPicPr>
          <p:cNvPr id="1434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Funkcje półkul mózgu</a:t>
            </a:r>
            <a:r>
              <a:rPr lang="pl-PL" altLang="pl-PL" sz="3600" b="1" dirty="0" smtClean="0">
                <a:latin typeface="+mn-lt"/>
              </a:rPr>
              <a:t>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29600" cy="45307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pl-PL" altLang="pl-PL" sz="2800" smtClean="0"/>
              <a:t>1. </a:t>
            </a:r>
            <a:r>
              <a:rPr lang="pl-PL" altLang="pl-PL" sz="2800" u="sng" smtClean="0">
                <a:latin typeface="Georgia" panose="02040502050405020303" pitchFamily="18" charset="0"/>
              </a:rPr>
              <a:t>Lewa półkula – preferencja logiczna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język, mowa, czytanie, pisanie,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informacje cyfrowe,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zdolność techniczna,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pamięć operacyjna,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myślenie przyczynowe, logiczne                                  i abstrakcyjne,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zdolność do analizy,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naukowa ciekawość,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ukierunkowanie na strukturę (reguły). </a:t>
            </a:r>
          </a:p>
          <a:p>
            <a:pPr marL="609600" indent="-609600" eaLnBrk="1" hangingPunct="1"/>
            <a:endParaRPr lang="pl-PL" altLang="pl-PL" sz="2800" smtClean="0">
              <a:latin typeface="Garamond" panose="02020404030301010803" pitchFamily="18" charset="0"/>
            </a:endParaRPr>
          </a:p>
          <a:p>
            <a:pPr marL="609600" indent="-609600" eaLnBrk="1" hangingPunct="1"/>
            <a:endParaRPr lang="pl-PL" altLang="pl-PL" sz="2600" smtClean="0"/>
          </a:p>
        </p:txBody>
      </p:sp>
      <p:pic>
        <p:nvPicPr>
          <p:cNvPr id="1536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Funkcje półkul mózgu</a:t>
            </a:r>
            <a:r>
              <a:rPr lang="pl-PL" altLang="pl-PL" sz="3600" b="1" dirty="0" smtClean="0">
                <a:latin typeface="+mn-lt"/>
              </a:rPr>
              <a:t>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686800" cy="4929187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pl-PL" altLang="pl-PL" sz="2800" smtClean="0"/>
              <a:t>2. </a:t>
            </a:r>
            <a:r>
              <a:rPr lang="pl-PL" altLang="pl-PL" sz="2800" u="sng" smtClean="0">
                <a:latin typeface="Georgia" panose="02040502050405020303" pitchFamily="18" charset="0"/>
              </a:rPr>
              <a:t>Prawa – preferencja artystyczna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język niewerbalny,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intuicja i emocje,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działania spontaniczne, myślenie „tu i teraz”,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ukierunkowanie na ludzi (relacje z nimi),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ruch, taniec, czynności manualne,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informacje analogowe (porównywanie, wyobrażanie),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myślenie obrazowe,</a:t>
            </a:r>
          </a:p>
          <a:p>
            <a:pPr marL="609600" indent="-609600" eaLnBrk="1" hangingPunct="1"/>
            <a:r>
              <a:rPr lang="pl-PL" altLang="pl-PL" sz="2800" smtClean="0">
                <a:latin typeface="Georgia" panose="02040502050405020303" pitchFamily="18" charset="0"/>
              </a:rPr>
              <a:t>myślenie syntetyczne (od całości do szczegółu).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aramond" panose="02020404030301010803" pitchFamily="18" charset="0"/>
            </a:endParaRPr>
          </a:p>
        </p:txBody>
      </p:sp>
      <p:pic>
        <p:nvPicPr>
          <p:cNvPr id="1638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W szkole preferowani uczniowie to ci, których cechuje: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475" y="1782763"/>
            <a:ext cx="814705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dobre posługiwanie się językiem,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logiczne, abstrakcyjne myślenie, naukowa ciekawość wrażana pytaniem „dlaczego?”,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zdolność do analizy.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800" smtClean="0">
                <a:latin typeface="Georgia" panose="02040502050405020303" pitchFamily="18" charset="0"/>
              </a:rPr>
              <a:t>    Najczęściej stosowane metody uczenia się                     i nauczania to: wykład, czytanie, dyskusja, pytania i odpowiedzi, rozwiązywanie zadań i pisanie wypracowań.</a:t>
            </a:r>
          </a:p>
        </p:txBody>
      </p:sp>
      <p:pic>
        <p:nvPicPr>
          <p:cNvPr id="17412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Uczeniu/nauczaniu </a:t>
            </a:r>
            <a:r>
              <a:rPr lang="pl-PL" altLang="pl-PL" sz="3600" b="1" u="sng" dirty="0" err="1" smtClean="0">
                <a:latin typeface="+mn-lt"/>
              </a:rPr>
              <a:t>obupółkulowemu</a:t>
            </a:r>
            <a:r>
              <a:rPr lang="pl-PL" altLang="pl-PL" sz="3600" b="1" u="sng" dirty="0" smtClean="0">
                <a:latin typeface="+mn-lt"/>
              </a:rPr>
              <a:t> sprzyja: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tworzenie map mentalnych,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tworzenie opowieści,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włączanie muzyki w proces uczenia się,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rytmizacja tekstów,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reżyserowanie filmów mentalnych,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drama,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praca metodą projektu,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samodzielne wykonywanie modeli…</a:t>
            </a:r>
          </a:p>
        </p:txBody>
      </p:sp>
      <p:pic>
        <p:nvPicPr>
          <p:cNvPr id="1843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300" b="1" u="sng" dirty="0" smtClean="0">
                <a:latin typeface="+mn-lt"/>
              </a:rPr>
              <a:t>Odpowiednie stany do uczenia się</a:t>
            </a:r>
            <a:r>
              <a:rPr lang="pl-PL" altLang="pl-PL" sz="3300" u="sng" dirty="0" smtClean="0">
                <a:latin typeface="+mn-lt"/>
              </a:rPr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6050"/>
            <a:ext cx="8229600" cy="4530725"/>
          </a:xfrm>
        </p:spPr>
        <p:txBody>
          <a:bodyPr/>
          <a:lstStyle/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ciekawość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zaangażowanie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poczucie sensu i celu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koncentracja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skupienie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integracja pracy półkul mózgowych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relaks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inne</a:t>
            </a:r>
          </a:p>
          <a:p>
            <a:pPr eaLnBrk="1" hangingPunct="1"/>
            <a:endParaRPr lang="pl-PL" altLang="pl-PL" sz="2800" smtClean="0">
              <a:latin typeface="Garamond" panose="02020404030301010803" pitchFamily="18" charset="0"/>
            </a:endParaRPr>
          </a:p>
        </p:txBody>
      </p:sp>
      <p:pic>
        <p:nvPicPr>
          <p:cNvPr id="1946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Stany nie sprzyjające uczeniu się: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nuda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stres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zmęczenie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głód, pragnienie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brak czasu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brak celu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lęk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inne</a:t>
            </a:r>
          </a:p>
        </p:txBody>
      </p:sp>
      <p:pic>
        <p:nvPicPr>
          <p:cNvPr id="2048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altLang="pl-PL" sz="3800" u="sng" dirty="0" smtClean="0">
                <a:latin typeface="+mn-lt"/>
              </a:rPr>
              <a:t>Wnioski</a:t>
            </a:r>
            <a:br>
              <a:rPr lang="pl-PL" altLang="pl-PL" sz="3800" u="sng" dirty="0" smtClean="0">
                <a:latin typeface="+mn-lt"/>
              </a:rPr>
            </a:br>
            <a:r>
              <a:rPr lang="pl-PL" altLang="pl-PL" sz="3800" u="sng" dirty="0" smtClean="0">
                <a:latin typeface="+mn-lt"/>
              </a:rPr>
              <a:t>Efektywne uczenie się – </a:t>
            </a:r>
            <a:br>
              <a:rPr lang="pl-PL" altLang="pl-PL" sz="3800" u="sng" dirty="0" smtClean="0">
                <a:latin typeface="+mn-lt"/>
              </a:rPr>
            </a:br>
            <a:r>
              <a:rPr lang="pl-PL" altLang="pl-PL" sz="3800" u="sng" dirty="0" smtClean="0">
                <a:latin typeface="+mn-lt"/>
              </a:rPr>
              <a:t>to uczenie się: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70350"/>
          </a:xfrm>
        </p:spPr>
        <p:txBody>
          <a:bodyPr/>
          <a:lstStyle/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Polisensoryczne - angażujące wszystkie zmysły: wzrok, słuch, dotyk, ruch;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Obupółkulowe – angażujące język, logikę, intuicję, wyobraźnię, emocje, ruch, rytm;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W odpowiednim stanie aktywacji – integracja, skupienie, poczucie własnej wartości, relaks.  </a:t>
            </a:r>
          </a:p>
        </p:txBody>
      </p:sp>
      <p:pic>
        <p:nvPicPr>
          <p:cNvPr id="2150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altLang="pl-PL" sz="3800" u="sng" dirty="0" smtClean="0"/>
              <a:t/>
            </a:r>
            <a:br>
              <a:rPr lang="pl-PL" altLang="pl-PL" sz="3800" u="sng" dirty="0" smtClean="0"/>
            </a:br>
            <a:r>
              <a:rPr lang="pl-PL" altLang="pl-PL" sz="3800" u="sng" dirty="0" smtClean="0"/>
              <a:t/>
            </a:r>
            <a:br>
              <a:rPr lang="pl-PL" altLang="pl-PL" sz="3800" u="sng" dirty="0" smtClean="0"/>
            </a:br>
            <a:r>
              <a:rPr lang="pl-PL" altLang="pl-PL" sz="3800" u="sng" dirty="0" smtClean="0"/>
              <a:t/>
            </a:r>
            <a:br>
              <a:rPr lang="pl-PL" altLang="pl-PL" sz="3800" u="sng" dirty="0" smtClean="0"/>
            </a:br>
            <a:r>
              <a:rPr lang="pl-PL" altLang="pl-PL" sz="3800" u="sng" dirty="0" smtClean="0">
                <a:latin typeface="+mn-lt"/>
              </a:rPr>
              <a:t>Style nauczania reprezentowane przez nauczycieli.</a:t>
            </a:r>
            <a:br>
              <a:rPr lang="pl-PL" altLang="pl-PL" sz="3800" u="sng" dirty="0" smtClean="0">
                <a:latin typeface="+mn-lt"/>
              </a:rPr>
            </a:br>
            <a:r>
              <a:rPr lang="pl-PL" altLang="pl-PL" sz="3800" u="sng" dirty="0" smtClean="0">
                <a:latin typeface="+mn-lt"/>
              </a:rPr>
              <a:t/>
            </a:r>
            <a:br>
              <a:rPr lang="pl-PL" altLang="pl-PL" sz="3800" u="sng" dirty="0" smtClean="0">
                <a:latin typeface="+mn-lt"/>
              </a:rPr>
            </a:br>
            <a:r>
              <a:rPr lang="pl-PL" altLang="pl-PL" sz="3800" dirty="0" smtClean="0">
                <a:latin typeface="+mn-lt"/>
              </a:rPr>
              <a:t>Typologia nauczycieli w skrócie.</a:t>
            </a:r>
            <a:endParaRPr lang="pl-PL" altLang="pl-PL" sz="3800" b="1" dirty="0" smtClean="0">
              <a:latin typeface="+mn-lt"/>
            </a:endParaRPr>
          </a:p>
        </p:txBody>
      </p:sp>
      <p:pic>
        <p:nvPicPr>
          <p:cNvPr id="22531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200" b="1" u="sng" dirty="0" smtClean="0">
                <a:latin typeface="+mn-lt"/>
              </a:rPr>
              <a:t>Są uczniowie, którzy: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33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wolno uczą się i wolno zapominają,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wolno uczą się i szybko zapominają,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szybko uczą się i szybko zapominają,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szybko uczą się i wolno zapominają,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pl-PL" altLang="pl-PL" sz="2800" b="1" i="1" smtClean="0">
                <a:solidFill>
                  <a:schemeClr val="tx2"/>
                </a:solidFill>
                <a:latin typeface="Georgia" panose="02040502050405020303" pitchFamily="18" charset="0"/>
              </a:rPr>
              <a:t>Dlaczego tak się dzieje?</a:t>
            </a:r>
          </a:p>
          <a:p>
            <a:pPr eaLnBrk="1" hangingPunct="1"/>
            <a:endParaRPr lang="pl-PL" altLang="pl-PL" sz="2800" b="1" i="1" smtClean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614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altLang="pl-PL" sz="2800" u="sng" dirty="0" smtClean="0">
                <a:latin typeface="+mn-lt"/>
              </a:rPr>
              <a:t>STYLE NAUCZANIA</a:t>
            </a:r>
            <a:br>
              <a:rPr lang="pl-PL" altLang="pl-PL" sz="2800" u="sng" dirty="0" smtClean="0">
                <a:latin typeface="+mn-lt"/>
              </a:rPr>
            </a:br>
            <a:r>
              <a:rPr lang="pl-PL" altLang="pl-PL" sz="3400" b="1" dirty="0" smtClean="0">
                <a:solidFill>
                  <a:schemeClr val="hlink"/>
                </a:solidFill>
                <a:latin typeface="+mn-lt"/>
              </a:rPr>
              <a:t>NADZORCA/EKSPERT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mtClean="0">
                <a:latin typeface="Georgia" panose="02040502050405020303" pitchFamily="18" charset="0"/>
              </a:rPr>
              <a:t>Nauczyciel wykorzystujący dyscyplinę, strach, karanie i nagradzanie do zmuszenia uczniów          do wysiłku.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1100" smtClean="0">
              <a:latin typeface="Georgia" panose="02040502050405020303" pitchFamily="18" charset="0"/>
            </a:endParaRPr>
          </a:p>
          <a:p>
            <a:pPr eaLnBrk="1" hangingPunct="1"/>
            <a:r>
              <a:rPr lang="pl-PL" altLang="pl-PL" smtClean="0">
                <a:latin typeface="Georgia" panose="02040502050405020303" pitchFamily="18" charset="0"/>
              </a:rPr>
              <a:t>Taki nauczyciel może często odnosić sukces dydaktyczny.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mtClean="0"/>
          </a:p>
        </p:txBody>
      </p:sp>
      <p:pic>
        <p:nvPicPr>
          <p:cNvPr id="2355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4812"/>
          </a:xfrm>
        </p:spPr>
        <p:txBody>
          <a:bodyPr/>
          <a:lstStyle/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Nauczyciel, który „odchodzi od tablicy”, dzieli się odpowiedzialnością z uczniami za ich uczenie się, pomaga im.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Sojusznik stara się pomóc uczniowi, docenia jego wysiłki.</a:t>
            </a:r>
          </a:p>
          <a:p>
            <a:pPr eaLnBrk="1" hangingPunct="1"/>
            <a:endParaRPr lang="pl-PL" altLang="pl-PL" sz="2800" smtClean="0">
              <a:latin typeface="Garamond" panose="02020404030301010803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320925" y="333375"/>
            <a:ext cx="5059363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pl-PL" sz="2800" b="0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STYLE NAUCZANIA</a:t>
            </a:r>
            <a:r>
              <a:rPr lang="pl-P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/>
            </a:r>
            <a:br>
              <a:rPr lang="pl-PL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</a:br>
            <a:r>
              <a:rPr lang="pl-PL" sz="3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SOJUSZNIK/DORADCA</a:t>
            </a:r>
          </a:p>
        </p:txBody>
      </p:sp>
      <p:pic>
        <p:nvPicPr>
          <p:cNvPr id="2458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pl-PL" altLang="pl-PL" sz="2800" b="1" u="sng" dirty="0" smtClean="0">
                <a:latin typeface="+mn-lt"/>
              </a:rPr>
              <a:t>STYLE NAUCZANIA</a:t>
            </a:r>
            <a:r>
              <a:rPr lang="pl-PL" altLang="pl-PL" sz="2500" b="1" dirty="0" smtClean="0">
                <a:latin typeface="+mn-lt"/>
              </a:rPr>
              <a:t/>
            </a:r>
            <a:br>
              <a:rPr lang="pl-PL" altLang="pl-PL" sz="2500" b="1" dirty="0" smtClean="0">
                <a:latin typeface="+mn-lt"/>
              </a:rPr>
            </a:br>
            <a:r>
              <a:rPr lang="pl-PL" altLang="pl-PL" sz="3400" b="1" dirty="0" smtClean="0">
                <a:solidFill>
                  <a:schemeClr val="hlink"/>
                </a:solidFill>
                <a:latin typeface="+mn-lt"/>
              </a:rPr>
              <a:t>MISTRZ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Nauczyciel specjalista, wie wszystko, jest wielkim autorytetem dla uczniów.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Uczniowie kochają go i podziwiają, dla niego się uczą.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Wiedzą, że nigdy nie osiągną takiego poziomu jak mistrz, ale starają się go naśladować.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pl-PL" altLang="pl-PL" sz="2800" smtClean="0">
              <a:latin typeface="Georgia" panose="02040502050405020303" pitchFamily="18" charset="0"/>
            </a:endParaRPr>
          </a:p>
        </p:txBody>
      </p:sp>
      <p:pic>
        <p:nvPicPr>
          <p:cNvPr id="2560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dirty="0" smtClean="0"/>
              <a:t> </a:t>
            </a:r>
            <a:r>
              <a:rPr lang="pl-PL" altLang="pl-PL" u="sng" dirty="0" smtClean="0">
                <a:latin typeface="+mn-lt"/>
              </a:rPr>
              <a:t>Style nauczania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686800" cy="47894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800" smtClean="0">
                <a:latin typeface="Georgia" panose="02040502050405020303" pitchFamily="18" charset="0"/>
              </a:rPr>
              <a:t>Style nauczania wynikają z cech osobowościowych nauczyciela, są też efektem wpływu czynników środowiskowych, społecznych i kulturowych, w których żyje nauczyciel oraz procesu edukacyjnego, przez który przeszedł kandydat na nauczyciela.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800" smtClean="0">
                <a:latin typeface="Georgia" panose="02040502050405020303" pitchFamily="18" charset="0"/>
              </a:rPr>
              <a:t>Ważne, by mieć na względzie dobro ucznia i pomóc mu osiąganiu dojrzałości ludzkiej oraz przygotować go do pełnienia określonych ról w świecie dorosłym.</a:t>
            </a:r>
          </a:p>
        </p:txBody>
      </p:sp>
      <p:pic>
        <p:nvPicPr>
          <p:cNvPr id="2662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600" u="sng" dirty="0" smtClean="0">
                <a:latin typeface="+mn-lt"/>
              </a:rPr>
              <a:t>Podsumowanie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9339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 smtClean="0">
                <a:latin typeface="Georgia" panose="02040502050405020303" pitchFamily="18" charset="0"/>
              </a:rPr>
              <a:t>Przedstawiona problematyka, odnosząca się do parametrów funkcjonowania każdego człowieka, ma  podłoże neurofizjologiczne i nie da się ich zmieniać.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 smtClean="0">
                <a:latin typeface="Georgia" panose="02040502050405020303" pitchFamily="18" charset="0"/>
              </a:rPr>
              <a:t>Dla edukacji i autoedukacji ważna jest informacja, że wiele funkcji   i zachowań można rozwijać, doskonalić, wzbogacać, ale zawsze do określonego pułapu możliwości.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pl-PL" altLang="pl-PL" sz="2400" smtClean="0">
                <a:latin typeface="Georgia" panose="02040502050405020303" pitchFamily="18" charset="0"/>
              </a:rPr>
              <a:t>Obok technik i systemów uczenia się i nauczania trzeba pamiętać, że każdy uczeń jest niepowtarzalny. Jego wejście w dorosłe życie powinno być poprzedzone odpowiednim przygotowaniem uzdalniającym go do pełnienia życiowych ról; zaś samo uczenie się powinno się stać jego osobistym doświadczeniem życiowym.</a:t>
            </a:r>
          </a:p>
        </p:txBody>
      </p:sp>
      <p:pic>
        <p:nvPicPr>
          <p:cNvPr id="27652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213475"/>
            <a:ext cx="2051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l-PL" altLang="pl-PL" dirty="0" smtClean="0">
                <a:latin typeface="+mn-lt"/>
              </a:rPr>
              <a:t>LITERATURA:</a:t>
            </a: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89063"/>
            <a:ext cx="8229600" cy="5005387"/>
          </a:xfrm>
        </p:spPr>
        <p:txBody>
          <a:bodyPr/>
          <a:lstStyle/>
          <a:p>
            <a:r>
              <a:rPr lang="pl-PL" altLang="pl-PL" sz="2800" b="1" smtClean="0"/>
              <a:t>I. Dzierzgowska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Nauczanie nauczycieli. Poradnik dla edukatora</a:t>
            </a:r>
            <a:r>
              <a:rPr lang="pl-PL" altLang="pl-PL" sz="2800" smtClean="0"/>
              <a:t>, Warszawa 2002 r.</a:t>
            </a:r>
          </a:p>
          <a:p>
            <a:r>
              <a:rPr lang="pl-PL" altLang="pl-PL" sz="2800" b="1" smtClean="0"/>
              <a:t>B. Niemierko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Kształcenie szkolne. Podręcznik skutecznej dydaktyki</a:t>
            </a:r>
            <a:r>
              <a:rPr lang="pl-PL" altLang="pl-PL" sz="2800" smtClean="0"/>
              <a:t>, Warszawa 2007. </a:t>
            </a:r>
          </a:p>
          <a:p>
            <a:r>
              <a:rPr lang="pl-PL" altLang="pl-PL" sz="2800" b="1" smtClean="0"/>
              <a:t>Red. M. Śnieżyński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Struktury pedagogiczne w katechezie</a:t>
            </a:r>
            <a:r>
              <a:rPr lang="pl-PL" altLang="pl-PL" sz="2800" smtClean="0"/>
              <a:t>, Kraków 2001.</a:t>
            </a:r>
          </a:p>
          <a:p>
            <a:r>
              <a:rPr lang="pl-PL" altLang="pl-PL" sz="2800" b="1" smtClean="0"/>
              <a:t>M.Taraszkiewicz i C. Rose</a:t>
            </a:r>
            <a:r>
              <a:rPr lang="pl-PL" altLang="pl-PL" sz="2800" smtClean="0"/>
              <a:t>, </a:t>
            </a:r>
            <a:r>
              <a:rPr lang="pl-PL" altLang="pl-PL" sz="2800" i="1" smtClean="0"/>
              <a:t>Atlas efektywnego uczenia (się), </a:t>
            </a:r>
            <a:r>
              <a:rPr lang="pl-PL" altLang="pl-PL" sz="2800" smtClean="0"/>
              <a:t>Warszawa 2006, s.24.)</a:t>
            </a:r>
          </a:p>
          <a:p>
            <a:endParaRPr lang="pl-PL" altLang="pl-PL" smtClean="0"/>
          </a:p>
        </p:txBody>
      </p:sp>
      <p:pic>
        <p:nvPicPr>
          <p:cNvPr id="28676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6213475"/>
            <a:ext cx="2051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u="sng" dirty="0" smtClean="0">
                <a:latin typeface="+mn-lt"/>
              </a:rPr>
              <a:t>Systemy sensoryczne</a:t>
            </a:r>
            <a:r>
              <a:rPr lang="pl-PL" altLang="pl-PL" dirty="0" smtClean="0">
                <a:solidFill>
                  <a:srgbClr val="2F2F2F"/>
                </a:solidFill>
              </a:rPr>
              <a:t/>
            </a:r>
            <a:br>
              <a:rPr lang="pl-PL" altLang="pl-PL" dirty="0" smtClean="0">
                <a:solidFill>
                  <a:srgbClr val="2F2F2F"/>
                </a:solidFill>
              </a:rPr>
            </a:br>
            <a:r>
              <a:rPr lang="pl-PL" altLang="pl-PL" dirty="0" smtClean="0">
                <a:solidFill>
                  <a:srgbClr val="2F2F2F"/>
                </a:solidFill>
              </a:rPr>
              <a:t/>
            </a:r>
            <a:br>
              <a:rPr lang="pl-PL" altLang="pl-PL" dirty="0" smtClean="0">
                <a:solidFill>
                  <a:srgbClr val="2F2F2F"/>
                </a:solidFill>
              </a:rPr>
            </a:br>
            <a: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  <a:t>System sensoryczny to podstawowy, odruchowo uaktywniony preferowany zmysł, czyli właściwy nam sposób odbierania i reagowania na informacje przekazywane przez kanał wzrokowy, słuchowy</a:t>
            </a:r>
            <a:b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</a:br>
            <a: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  <a:t>i kinestetyczny. </a:t>
            </a:r>
            <a:b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</a:br>
            <a: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  <a:t>Preferowany system sensoryczny determinuje naszą osobistą strategię uczenia się i styl komunikowania się      z innymi ludźmi.</a:t>
            </a:r>
            <a:br>
              <a:rPr lang="pl-PL" altLang="pl-PL" sz="2800" dirty="0" smtClean="0">
                <a:solidFill>
                  <a:srgbClr val="2F2F2F"/>
                </a:solidFill>
                <a:latin typeface="Georgia" panose="02040502050405020303" pitchFamily="18" charset="0"/>
              </a:rPr>
            </a:br>
            <a:r>
              <a:rPr lang="pl-PL" altLang="pl-PL" sz="2800" dirty="0" smtClean="0">
                <a:solidFill>
                  <a:srgbClr val="2F2F2F"/>
                </a:solidFill>
              </a:rPr>
              <a:t/>
            </a:r>
            <a:br>
              <a:rPr lang="pl-PL" altLang="pl-PL" sz="2800" dirty="0" smtClean="0">
                <a:solidFill>
                  <a:srgbClr val="2F2F2F"/>
                </a:solidFill>
              </a:rPr>
            </a:br>
            <a:r>
              <a:rPr lang="pl-PL" altLang="pl-PL" sz="2800" dirty="0" smtClean="0">
                <a:solidFill>
                  <a:srgbClr val="2F2F2F"/>
                </a:solidFill>
              </a:rPr>
              <a:t> </a:t>
            </a:r>
            <a:r>
              <a:rPr lang="pl-PL" altLang="pl-PL" dirty="0" smtClean="0">
                <a:solidFill>
                  <a:srgbClr val="2F2F2F"/>
                </a:solidFill>
                <a:latin typeface="Arial" panose="020B0604020202020204" pitchFamily="34" charset="0"/>
              </a:rPr>
              <a:t> </a:t>
            </a:r>
            <a:br>
              <a:rPr lang="pl-PL" altLang="pl-PL" dirty="0" smtClean="0">
                <a:solidFill>
                  <a:srgbClr val="2F2F2F"/>
                </a:solidFill>
                <a:latin typeface="Arial" panose="020B0604020202020204" pitchFamily="34" charset="0"/>
              </a:rPr>
            </a:br>
            <a:r>
              <a:rPr lang="pl-PL" altLang="pl-PL" dirty="0" smtClean="0">
                <a:solidFill>
                  <a:srgbClr val="2F2F2F"/>
                </a:solidFill>
              </a:rPr>
              <a:t>                                        </a:t>
            </a:r>
          </a:p>
        </p:txBody>
      </p:sp>
      <p:pic>
        <p:nvPicPr>
          <p:cNvPr id="7171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700" b="1" u="sng" dirty="0" smtClean="0">
                <a:latin typeface="+mn-lt"/>
              </a:rPr>
              <a:t>Systemy reprezentacji sensorycznej</a:t>
            </a:r>
          </a:p>
        </p:txBody>
      </p:sp>
      <p:grpSp>
        <p:nvGrpSpPr>
          <p:cNvPr id="2" name="Diagram 5"/>
          <p:cNvGrpSpPr>
            <a:grpSpLocks noChangeAspect="1"/>
          </p:cNvGrpSpPr>
          <p:nvPr/>
        </p:nvGrpSpPr>
        <p:grpSpPr bwMode="auto">
          <a:xfrm>
            <a:off x="-757238" y="860425"/>
            <a:ext cx="10729913" cy="5978525"/>
            <a:chOff x="266" y="670"/>
            <a:chExt cx="5184" cy="2889"/>
          </a:xfrm>
        </p:grpSpPr>
        <p:sp>
          <p:nvSpPr>
            <p:cNvPr id="3" name="_s1028"/>
            <p:cNvSpPr>
              <a:spLocks noChangeArrowheads="1" noTextEdit="1"/>
            </p:cNvSpPr>
            <p:nvPr/>
          </p:nvSpPr>
          <p:spPr bwMode="auto">
            <a:xfrm>
              <a:off x="2323" y="1173"/>
              <a:ext cx="1071" cy="1071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323" y="799"/>
              <a:ext cx="10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_s1030"/>
            <p:cNvSpPr>
              <a:spLocks noChangeArrowheads="1" noTextEdit="1"/>
            </p:cNvSpPr>
            <p:nvPr/>
          </p:nvSpPr>
          <p:spPr bwMode="auto">
            <a:xfrm>
              <a:off x="2675" y="1783"/>
              <a:ext cx="1071" cy="1071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>
              <a:solidFill>
                <a:schemeClr val="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3766" y="2639"/>
              <a:ext cx="10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1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_s1032"/>
            <p:cNvSpPr>
              <a:spLocks noChangeArrowheads="1" noTextEdit="1"/>
            </p:cNvSpPr>
            <p:nvPr/>
          </p:nvSpPr>
          <p:spPr bwMode="auto">
            <a:xfrm>
              <a:off x="1971" y="1783"/>
              <a:ext cx="1071" cy="1071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>
              <a:solidFill>
                <a:schemeClr val="folHlink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879" y="2639"/>
              <a:ext cx="1071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K 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– 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kinestetycy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0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Garamond" panose="02020404030301010803" pitchFamily="18" charset="0"/>
                </a:rPr>
                <a:t>V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Garamond" panose="02020404030301010803" pitchFamily="18" charset="0"/>
                </a:rPr>
                <a:t> 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–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Garamond" panose="02020404030301010803" pitchFamily="18" charset="0"/>
                </a:rPr>
                <a:t> 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wzrokowcy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400" b="0" i="0" u="none" strike="noStrike" cap="none" normalizeH="0" baseline="0" smtClean="0">
                  <a:ln>
                    <a:noFill/>
                  </a:ln>
                  <a:solidFill>
                    <a:srgbClr val="CC0000"/>
                  </a:solidFill>
                  <a:effectLst/>
                  <a:latin typeface="Garamond" panose="02020404030301010803" pitchFamily="18" charset="0"/>
                </a:rPr>
                <a:t>A 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–</a:t>
              </a:r>
              <a:r>
                <a:rPr kumimoji="0" lang="pl-PL" altLang="pl-PL" sz="2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słuchowcy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altLang="pl-PL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</a:endParaRPr>
            </a:p>
          </p:txBody>
        </p:sp>
      </p:grp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4284663" y="2420938"/>
            <a:ext cx="647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>
                <a:solidFill>
                  <a:srgbClr val="CC0000"/>
                </a:solidFill>
                <a:latin typeface="Georgia" panose="02040502050405020303" pitchFamily="18" charset="0"/>
              </a:rPr>
              <a:t>V</a:t>
            </a:r>
          </a:p>
        </p:txBody>
      </p:sp>
      <p:sp>
        <p:nvSpPr>
          <p:cNvPr id="1036" name="Text Box 18"/>
          <p:cNvSpPr txBox="1">
            <a:spLocks noChangeArrowheads="1"/>
          </p:cNvSpPr>
          <p:nvPr/>
        </p:nvSpPr>
        <p:spPr bwMode="auto">
          <a:xfrm>
            <a:off x="3276600" y="3897313"/>
            <a:ext cx="8620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>
                <a:solidFill>
                  <a:srgbClr val="CC0000"/>
                </a:solidFill>
                <a:latin typeface="Georgia" panose="02040502050405020303" pitchFamily="18" charset="0"/>
              </a:rPr>
              <a:t>K</a:t>
            </a:r>
          </a:p>
        </p:txBody>
      </p:sp>
      <p:sp>
        <p:nvSpPr>
          <p:cNvPr id="1037" name="Text Box 19"/>
          <p:cNvSpPr txBox="1">
            <a:spLocks noChangeArrowheads="1"/>
          </p:cNvSpPr>
          <p:nvPr/>
        </p:nvSpPr>
        <p:spPr bwMode="auto">
          <a:xfrm>
            <a:off x="5292725" y="3897313"/>
            <a:ext cx="817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4000">
                <a:solidFill>
                  <a:srgbClr val="CC0000"/>
                </a:solidFill>
                <a:latin typeface="Georgia" panose="02040502050405020303" pitchFamily="18" charset="0"/>
              </a:rPr>
              <a:t>A</a:t>
            </a:r>
          </a:p>
        </p:txBody>
      </p:sp>
      <p:pic>
        <p:nvPicPr>
          <p:cNvPr id="1038" name="Obraz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300" b="1" u="sng" dirty="0" smtClean="0">
                <a:latin typeface="+mn-lt"/>
              </a:rPr>
              <a:t>Wzrokowiec – podstawowe cechy</a:t>
            </a:r>
            <a:r>
              <a:rPr lang="pl-PL" altLang="pl-PL" sz="3300" b="1" dirty="0" smtClean="0">
                <a:latin typeface="+mn-lt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0053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lubi porządek wokół siebie, 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pamięta kolory i rysunki z okładek książek oraz ich lokalizację, ale z trudem przypomina sobie ich tytuł        i nazwisko autora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w czasie uczenia się woli czytać i robić własne notatki,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smtClean="0">
                <a:latin typeface="Georgia" panose="02040502050405020303" pitchFamily="18" charset="0"/>
              </a:rPr>
              <a:t>używa słów i zwrotów: to jasne, perspektywa, być świadkiem, wyraźne, coś naświetlać…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800" b="1" i="1" smtClean="0">
                <a:latin typeface="Georgia" panose="02040502050405020303" pitchFamily="18" charset="0"/>
              </a:rPr>
              <a:t>zachęcający uśmiech nauczyciela</a:t>
            </a:r>
            <a:r>
              <a:rPr lang="pl-PL" altLang="pl-PL" sz="2800" smtClean="0">
                <a:latin typeface="Georgia" panose="02040502050405020303" pitchFamily="18" charset="0"/>
              </a:rPr>
              <a:t> może być dla ucznia znaczącą pochwałą.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pl-PL" altLang="pl-PL" sz="28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l-PL" altLang="pl-PL" sz="2800" smtClean="0">
                <a:latin typeface="Georgia" panose="02040502050405020303" pitchFamily="18" charset="0"/>
              </a:rPr>
              <a:t>Powie: </a:t>
            </a:r>
            <a:r>
              <a:rPr lang="pl-PL" altLang="pl-PL" sz="2800" b="1" i="1" smtClean="0">
                <a:solidFill>
                  <a:schemeClr val="tx2"/>
                </a:solidFill>
                <a:latin typeface="Georgia" panose="02040502050405020303" pitchFamily="18" charset="0"/>
              </a:rPr>
              <a:t>„Zobacz, jak to pachnie.”</a:t>
            </a:r>
            <a:endParaRPr lang="pl-PL" altLang="pl-PL" sz="2800" b="1" smtClean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819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smtClean="0">
                <a:latin typeface="+mn-lt"/>
              </a:rPr>
              <a:t>Słuchowiec – podstawowe cechy</a:t>
            </a:r>
            <a:r>
              <a:rPr lang="pl-PL" altLang="pl-PL" sz="3600" b="1" dirty="0" smtClean="0">
                <a:latin typeface="+mn-lt"/>
              </a:rPr>
              <a:t>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0053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lubi dużo mówić,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mówi z łatwością, dużo i melodyjnie,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woli słuchać, niż czytać,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może robić wiele błędów ortograficznych (pisze tak, jak słyszy),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ma kłopoty z geometrią i z mapami,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dobrze pamięta melodie, dialogi, rozpoznaje głosy,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używa słów i zwrotów: uczta dla uszu, przyjemny dla ucha, to jest dobrze słyszalne, dobrze/źle wyrażone, mówimy na tej samej fali…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słowa nauczyciela: </a:t>
            </a:r>
            <a:r>
              <a:rPr lang="pl-PL" altLang="pl-PL" sz="2400" b="1" i="1" smtClean="0">
                <a:latin typeface="Georgia" panose="02040502050405020303" pitchFamily="18" charset="0"/>
              </a:rPr>
              <a:t>świetnie z tym sobie radzisz </a:t>
            </a:r>
            <a:r>
              <a:rPr lang="pl-PL" altLang="pl-PL" sz="2400" smtClean="0">
                <a:latin typeface="Georgia" panose="02040502050405020303" pitchFamily="18" charset="0"/>
              </a:rPr>
              <a:t>mogą dla ucznia być znacząca pochwałą.</a:t>
            </a:r>
            <a:endParaRPr lang="pl-PL" altLang="pl-PL" sz="2400" b="1" i="1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pl-PL" altLang="pl-PL" sz="2400" smtClean="0">
              <a:latin typeface="Georgia" panose="020405020504050203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pl-PL" altLang="pl-PL" sz="2400" smtClean="0">
                <a:latin typeface="Georgia" panose="02040502050405020303" pitchFamily="18" charset="0"/>
              </a:rPr>
              <a:t>Powie: </a:t>
            </a:r>
            <a:r>
              <a:rPr lang="pl-PL" altLang="pl-PL" sz="2400" b="1" i="1" smtClean="0">
                <a:solidFill>
                  <a:schemeClr val="tx2"/>
                </a:solidFill>
                <a:latin typeface="Georgia" panose="02040502050405020303" pitchFamily="18" charset="0"/>
              </a:rPr>
              <a:t>„Posłuchaj, jak tu ładnie.”</a:t>
            </a:r>
            <a:endParaRPr lang="pl-PL" altLang="pl-PL" sz="2400" b="1" smtClean="0">
              <a:solidFill>
                <a:schemeClr val="tx2"/>
              </a:solidFill>
              <a:latin typeface="Georgia" panose="02040502050405020303" pitchFamily="18" charset="0"/>
            </a:endParaRPr>
          </a:p>
        </p:txBody>
      </p:sp>
      <p:pic>
        <p:nvPicPr>
          <p:cNvPr id="922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b="1" u="sng" dirty="0" err="1" smtClean="0">
                <a:latin typeface="+mn-lt"/>
              </a:rPr>
              <a:t>Kinestetyk</a:t>
            </a:r>
            <a:r>
              <a:rPr lang="pl-PL" altLang="pl-PL" sz="3600" b="1" u="sng" dirty="0" smtClean="0">
                <a:latin typeface="+mn-lt"/>
              </a:rPr>
              <a:t> – podstawowe cechy</a:t>
            </a:r>
            <a:r>
              <a:rPr lang="pl-PL" altLang="pl-PL" sz="3600" b="1" dirty="0" smtClean="0">
                <a:latin typeface="+mn-lt"/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732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lubi ruch, sport, spacery, taniec,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łatwo się męczy podczas siedzenia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radzi sobie z rysowaniem, wykonywaniem origami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żywo gestykuluje,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może żyć w bałaganie,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chcąc sobie coś przypomnieć wywołuje doznania związane z daną sprawą,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w trakcie mówienia i liczenia „pomaga” sobie palcami,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używa słów i zwrotów: czuję to, płynę, to mnie porusza, śliska sprawa…</a:t>
            </a:r>
          </a:p>
          <a:p>
            <a:pPr eaLnBrk="1" hangingPunct="1">
              <a:lnSpc>
                <a:spcPct val="90000"/>
              </a:lnSpc>
            </a:pPr>
            <a:r>
              <a:rPr lang="pl-PL" altLang="pl-PL" sz="2400" smtClean="0">
                <a:latin typeface="Georgia" panose="02040502050405020303" pitchFamily="18" charset="0"/>
              </a:rPr>
              <a:t>pochwałę od nauczyciela najlepiej przyjmie, gdy ją… </a:t>
            </a:r>
            <a:r>
              <a:rPr lang="pl-PL" altLang="pl-PL" sz="2400" b="1" i="1" smtClean="0">
                <a:latin typeface="Georgia" panose="02040502050405020303" pitchFamily="18" charset="0"/>
              </a:rPr>
              <a:t>poczuje.</a:t>
            </a:r>
            <a:r>
              <a:rPr lang="pl-PL" altLang="pl-PL" sz="2400" smtClean="0">
                <a:latin typeface="Georgia" panose="02040502050405020303" pitchFamily="18" charset="0"/>
              </a:rPr>
              <a:t> Można dziecko przytulić, poklepać po ramieniu.</a:t>
            </a:r>
            <a:endParaRPr lang="pl-PL" altLang="pl-PL" sz="2400" b="1" i="1" smtClean="0">
              <a:latin typeface="Georgia" panose="02040502050405020303" pitchFamily="18" charset="0"/>
            </a:endParaRPr>
          </a:p>
        </p:txBody>
      </p:sp>
      <p:pic>
        <p:nvPicPr>
          <p:cNvPr id="10244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3900" b="1" u="sng" dirty="0" err="1" smtClean="0">
                <a:latin typeface="+mn-lt"/>
              </a:rPr>
              <a:t>Czuciowiec</a:t>
            </a:r>
            <a:r>
              <a:rPr lang="pl-PL" altLang="pl-PL" sz="3900" u="sng" dirty="0" smtClean="0">
                <a:latin typeface="+mn-lt"/>
              </a:rPr>
              <a:t> („odmiana” </a:t>
            </a:r>
            <a:r>
              <a:rPr lang="pl-PL" altLang="pl-PL" sz="3900" u="sng" dirty="0" err="1" smtClean="0">
                <a:latin typeface="+mn-lt"/>
              </a:rPr>
              <a:t>kinestetyka</a:t>
            </a:r>
            <a:r>
              <a:rPr lang="pl-PL" altLang="pl-PL" sz="3900" u="sng" dirty="0" smtClean="0">
                <a:latin typeface="+mn-lt"/>
              </a:rPr>
              <a:t>)</a:t>
            </a:r>
            <a:br>
              <a:rPr lang="pl-PL" altLang="pl-PL" sz="3900" u="sng" dirty="0" smtClean="0">
                <a:latin typeface="+mn-lt"/>
              </a:rPr>
            </a:br>
            <a:endParaRPr lang="pl-PL" altLang="pl-PL" sz="3900" u="sng" dirty="0" smtClean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to osoba, która jest raczej spokojna, wyciszona, empatyczna i wrażliwa,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lubi myśleć, snuć refleksje, zastanawiać się,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mówi cicho i spokojnie,</a:t>
            </a:r>
          </a:p>
          <a:p>
            <a:pPr eaLnBrk="1" hangingPunct="1"/>
            <a:r>
              <a:rPr lang="pl-PL" altLang="pl-PL" sz="2800" smtClean="0">
                <a:latin typeface="Georgia" panose="02040502050405020303" pitchFamily="18" charset="0"/>
              </a:rPr>
              <a:t>ma bogate życie emocjonalne, wszystko przeżywa.</a:t>
            </a:r>
          </a:p>
          <a:p>
            <a:pPr eaLnBrk="1" hangingPunct="1"/>
            <a:endParaRPr lang="pl-PL" altLang="pl-PL" smtClean="0"/>
          </a:p>
        </p:txBody>
      </p:sp>
      <p:pic>
        <p:nvPicPr>
          <p:cNvPr id="11268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2287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2800" b="1" u="sng" dirty="0" smtClean="0">
                <a:latin typeface="+mn-lt"/>
              </a:rPr>
              <a:t>Pasma sensoryczne a sposoby uczenia się</a:t>
            </a:r>
          </a:p>
        </p:txBody>
      </p:sp>
      <p:graphicFrame>
        <p:nvGraphicFramePr>
          <p:cNvPr id="15443" name="Group 83"/>
          <p:cNvGraphicFramePr>
            <a:graphicFrameLocks noGrp="1"/>
          </p:cNvGraphicFramePr>
          <p:nvPr>
            <p:ph idx="1"/>
          </p:nvPr>
        </p:nvGraphicFramePr>
        <p:xfrm>
          <a:off x="455613" y="822325"/>
          <a:ext cx="8229600" cy="5135563"/>
        </p:xfrm>
        <a:graphic>
          <a:graphicData uri="http://schemas.openxmlformats.org/drawingml/2006/table">
            <a:tbl>
              <a:tblPr/>
              <a:tblGrid>
                <a:gridCol w="658813"/>
                <a:gridCol w="6119812"/>
                <a:gridCol w="1450975"/>
              </a:tblGrid>
              <a:tr h="49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kod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Typ czynności proponowanej uczniom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odbiór sensoryczny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52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V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Czyta, ogląda, obserwuje; korzysta z kolorów, podkreśla, wizualizuje materiał; tworzy mnemotechniki wzrokowe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 WIDZĘ TO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024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A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Słucha głosu nauczyciela, innych, nagrań; czyta na głos, czyta dramatycznie, powtarza na głos; głośno stawia pytania i odpowiada na nie, uczy innych: rapuje, rytmizuje; tworzy mnemotechniki słuchowe, słucha muzyki, tworzy muzykę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SŁYSZĘ TO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VA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Ogląda filmy, tworzy prezentacje multimedialne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WIDZĘ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I SŁYSZĘ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878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K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Odpowiada pisemnie, robi notatki, rysuje, układa fragmenty         w logicznej całości, uaktywnia treści fizycznie, wciela się w role, wykonuje eksperymenty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ROBIĘ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WYKONUJĘ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VK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Tworzy projekty, wykonuje modele, rysuje linie czasu, tworzy mapy mentalne, wykonuje ruch do osiągnięcia odpowiednich stanów uczenia się np. przeciąga się, musi się przejść po klasie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WIDZĘ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WYKONUJĘ TO I CZUJĘ TO</a:t>
                      </a: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eorgia" panose="02040502050405020303" pitchFamily="18" charset="0"/>
                        </a:rPr>
                        <a:t> 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2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Georgia" panose="02040502050405020303" pitchFamily="18" charset="0"/>
                        </a:rPr>
                        <a:t>VAK</a:t>
                      </a:r>
                    </a:p>
                  </a:txBody>
                  <a:tcPr marT="45727" marB="4572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Bierze udział w dramie; pracuje projektami, uczestniczy w wycieczkach,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WIDZĘ –SŁYSZĘ –CZUJĘ - DZIAŁAM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pic>
        <p:nvPicPr>
          <p:cNvPr id="12325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6213475"/>
            <a:ext cx="2052638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wędź">
  <a:themeElements>
    <a:clrScheme name="Krawędź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Krawędź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rawędź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awędź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ędź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awędź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1138</TotalTime>
  <Words>1258</Words>
  <Application>Microsoft Office PowerPoint</Application>
  <PresentationFormat>Pokaz na ekranie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2" baseType="lpstr">
      <vt:lpstr>Arial</vt:lpstr>
      <vt:lpstr>Garamond</vt:lpstr>
      <vt:lpstr>Wingdings</vt:lpstr>
      <vt:lpstr>Calibri</vt:lpstr>
      <vt:lpstr>Georgia</vt:lpstr>
      <vt:lpstr>Times New Roman</vt:lpstr>
      <vt:lpstr>Krawędź</vt:lpstr>
      <vt:lpstr> Wspomaganie procesu efektywnego uczenia się      </vt:lpstr>
      <vt:lpstr>Są uczniowie, którzy:</vt:lpstr>
      <vt:lpstr>Systemy sensoryczne  System sensoryczny to podstawowy, odruchowo uaktywniony preferowany zmysł, czyli właściwy nam sposób odbierania i reagowania na informacje przekazywane przez kanał wzrokowy, słuchowy i kinestetyczny.  Preferowany system sensoryczny determinuje naszą osobistą strategię uczenia się i styl komunikowania się      z innymi ludźmi.                                             </vt:lpstr>
      <vt:lpstr>Systemy reprezentacji sensorycznej</vt:lpstr>
      <vt:lpstr>Wzrokowiec – podstawowe cechy:</vt:lpstr>
      <vt:lpstr>Słuchowiec – podstawowe cechy:</vt:lpstr>
      <vt:lpstr>Kinestetyk – podstawowe cechy:</vt:lpstr>
      <vt:lpstr>Czuciowiec („odmiana” kinestetyka) </vt:lpstr>
      <vt:lpstr>Pasma sensoryczne a sposoby uczenia się</vt:lpstr>
      <vt:lpstr>Ludzie zapamiętują:</vt:lpstr>
      <vt:lpstr>Prezentacja programu PowerPoint</vt:lpstr>
      <vt:lpstr>Funkcje półkul mózgu:</vt:lpstr>
      <vt:lpstr>Funkcje półkul mózgu:</vt:lpstr>
      <vt:lpstr>W szkole preferowani uczniowie to ci, których cechuje:</vt:lpstr>
      <vt:lpstr>Uczeniu/nauczaniu obupółkulowemu sprzyja:</vt:lpstr>
      <vt:lpstr>Odpowiednie stany do uczenia się:</vt:lpstr>
      <vt:lpstr>Stany nie sprzyjające uczeniu się:</vt:lpstr>
      <vt:lpstr>Wnioski Efektywne uczenie się –  to uczenie się:</vt:lpstr>
      <vt:lpstr>   Style nauczania reprezentowane przez nauczycieli.  Typologia nauczycieli w skrócie.</vt:lpstr>
      <vt:lpstr>STYLE NAUCZANIA NADZORCA/EKSPERT</vt:lpstr>
      <vt:lpstr>Prezentacja programu PowerPoint</vt:lpstr>
      <vt:lpstr>STYLE NAUCZANIA MISTRZ</vt:lpstr>
      <vt:lpstr> Style nauczania</vt:lpstr>
      <vt:lpstr>Podsumowanie</vt:lpstr>
      <vt:lpstr>LITERATURA:</vt:lpstr>
    </vt:vector>
  </TitlesOfParts>
  <Company>None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Ćwiczenie pomagające się uczyć wg J. Grindera</dc:title>
  <dc:creator>None</dc:creator>
  <cp:lastModifiedBy>Krzysztof Tomiak</cp:lastModifiedBy>
  <cp:revision>47</cp:revision>
  <dcterms:created xsi:type="dcterms:W3CDTF">2007-10-19T19:09:41Z</dcterms:created>
  <dcterms:modified xsi:type="dcterms:W3CDTF">2019-09-16T19:50:55Z</dcterms:modified>
</cp:coreProperties>
</file>